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8" r:id="rId2"/>
    <p:sldId id="257" r:id="rId3"/>
    <p:sldId id="260" r:id="rId4"/>
    <p:sldId id="261" r:id="rId5"/>
    <p:sldId id="262" r:id="rId6"/>
    <p:sldId id="273" r:id="rId7"/>
    <p:sldId id="274" r:id="rId8"/>
    <p:sldId id="263" r:id="rId9"/>
    <p:sldId id="264" r:id="rId10"/>
    <p:sldId id="275" r:id="rId11"/>
    <p:sldId id="276" r:id="rId12"/>
    <p:sldId id="265" r:id="rId13"/>
    <p:sldId id="277" r:id="rId14"/>
    <p:sldId id="278" r:id="rId15"/>
    <p:sldId id="287" r:id="rId16"/>
    <p:sldId id="295" r:id="rId17"/>
    <p:sldId id="286" r:id="rId18"/>
    <p:sldId id="279" r:id="rId19"/>
    <p:sldId id="293" r:id="rId20"/>
    <p:sldId id="294" r:id="rId21"/>
    <p:sldId id="288" r:id="rId22"/>
    <p:sldId id="289" r:id="rId23"/>
    <p:sldId id="290" r:id="rId24"/>
    <p:sldId id="291" r:id="rId25"/>
    <p:sldId id="29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105" d="100"/>
          <a:sy n="105" d="100"/>
        </p:scale>
        <p:origin x="277"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A9D434-6CBD-4F4F-837F-0203A57D5F53}"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192A3F02-706C-462B-A55D-9E6ABB4F9B3A}">
      <dgm:prSet phldrT="[Text]"/>
      <dgm:spPr/>
      <dgm:t>
        <a:bodyPr/>
        <a:lstStyle/>
        <a:p>
          <a:r>
            <a:rPr lang="en-US" dirty="0"/>
            <a:t>Continuous Integration</a:t>
          </a:r>
        </a:p>
      </dgm:t>
    </dgm:pt>
    <dgm:pt modelId="{6517F46E-39CC-4FD2-835A-3137BF4C2937}" type="parTrans" cxnId="{095295E8-8E2D-422F-8DE7-3CEC5092A1A7}">
      <dgm:prSet/>
      <dgm:spPr/>
      <dgm:t>
        <a:bodyPr/>
        <a:lstStyle/>
        <a:p>
          <a:endParaRPr lang="en-US"/>
        </a:p>
      </dgm:t>
    </dgm:pt>
    <dgm:pt modelId="{A1E8B984-A4FA-4CB5-9C83-D528AB4E18FC}" type="sibTrans" cxnId="{095295E8-8E2D-422F-8DE7-3CEC5092A1A7}">
      <dgm:prSet/>
      <dgm:spPr/>
      <dgm:t>
        <a:bodyPr/>
        <a:lstStyle/>
        <a:p>
          <a:endParaRPr lang="en-US"/>
        </a:p>
      </dgm:t>
    </dgm:pt>
    <dgm:pt modelId="{538A6864-58FB-4803-9BED-8CFB43958644}">
      <dgm:prSet phldrT="[Text]"/>
      <dgm:spPr/>
      <dgm:t>
        <a:bodyPr/>
        <a:lstStyle/>
        <a:p>
          <a:r>
            <a:rPr lang="en-US" dirty="0"/>
            <a:t>Automated Build</a:t>
          </a:r>
        </a:p>
      </dgm:t>
    </dgm:pt>
    <dgm:pt modelId="{8E499AC3-A113-4B37-A6D1-306F3954790D}" type="parTrans" cxnId="{545CEC5B-6E43-4A24-9E03-E96B17CC7426}">
      <dgm:prSet/>
      <dgm:spPr/>
      <dgm:t>
        <a:bodyPr/>
        <a:lstStyle/>
        <a:p>
          <a:endParaRPr lang="en-US"/>
        </a:p>
      </dgm:t>
    </dgm:pt>
    <dgm:pt modelId="{C83A2BBA-8277-4647-915B-FCDD3AA03FCB}" type="sibTrans" cxnId="{545CEC5B-6E43-4A24-9E03-E96B17CC7426}">
      <dgm:prSet/>
      <dgm:spPr/>
      <dgm:t>
        <a:bodyPr/>
        <a:lstStyle/>
        <a:p>
          <a:endParaRPr lang="en-US"/>
        </a:p>
      </dgm:t>
    </dgm:pt>
    <dgm:pt modelId="{93A72ED9-FCCE-48F4-9F68-B2C950F146F5}">
      <dgm:prSet phldrT="[Text]"/>
      <dgm:spPr/>
      <dgm:t>
        <a:bodyPr/>
        <a:lstStyle/>
        <a:p>
          <a:r>
            <a:rPr lang="en-US" dirty="0"/>
            <a:t>Automated Testing</a:t>
          </a:r>
        </a:p>
      </dgm:t>
    </dgm:pt>
    <dgm:pt modelId="{EC2C1F8B-3951-46CB-9DC3-D3FBFF4E4207}" type="parTrans" cxnId="{71916AB7-58A8-4675-9FE7-F4C37022B6D1}">
      <dgm:prSet/>
      <dgm:spPr/>
      <dgm:t>
        <a:bodyPr/>
        <a:lstStyle/>
        <a:p>
          <a:endParaRPr lang="en-US"/>
        </a:p>
      </dgm:t>
    </dgm:pt>
    <dgm:pt modelId="{5EECE5F5-F2EE-4F2B-B90A-83FDD72068D9}" type="sibTrans" cxnId="{71916AB7-58A8-4675-9FE7-F4C37022B6D1}">
      <dgm:prSet/>
      <dgm:spPr/>
      <dgm:t>
        <a:bodyPr/>
        <a:lstStyle/>
        <a:p>
          <a:endParaRPr lang="en-US"/>
        </a:p>
      </dgm:t>
    </dgm:pt>
    <dgm:pt modelId="{BD9F55C9-1A19-4365-8E9D-586D8AE572E9}">
      <dgm:prSet phldrT="[Text]"/>
      <dgm:spPr/>
      <dgm:t>
        <a:bodyPr/>
        <a:lstStyle/>
        <a:p>
          <a:r>
            <a:rPr lang="en-US" dirty="0"/>
            <a:t>Auto Environment Provisioning</a:t>
          </a:r>
        </a:p>
      </dgm:t>
    </dgm:pt>
    <dgm:pt modelId="{976F70DB-C867-48B3-96CE-6D1B84756362}" type="parTrans" cxnId="{43654089-2D6C-4875-AB89-55F6E6564D6D}">
      <dgm:prSet/>
      <dgm:spPr/>
      <dgm:t>
        <a:bodyPr/>
        <a:lstStyle/>
        <a:p>
          <a:endParaRPr lang="en-US"/>
        </a:p>
      </dgm:t>
    </dgm:pt>
    <dgm:pt modelId="{04632D72-1279-40E6-B984-04CAF7CDA2B9}" type="sibTrans" cxnId="{43654089-2D6C-4875-AB89-55F6E6564D6D}">
      <dgm:prSet/>
      <dgm:spPr/>
      <dgm:t>
        <a:bodyPr/>
        <a:lstStyle/>
        <a:p>
          <a:endParaRPr lang="en-US"/>
        </a:p>
      </dgm:t>
    </dgm:pt>
    <dgm:pt modelId="{33FA10B4-80AF-4E53-ACE4-B8F0787F41D4}">
      <dgm:prSet/>
      <dgm:spPr/>
      <dgm:t>
        <a:bodyPr/>
        <a:lstStyle/>
        <a:p>
          <a:r>
            <a:rPr lang="en-US" dirty="0"/>
            <a:t>Configuration Management</a:t>
          </a:r>
        </a:p>
      </dgm:t>
    </dgm:pt>
    <dgm:pt modelId="{C2AEC69C-0F94-45F9-9EFB-94737E786915}" type="parTrans" cxnId="{AC1BAA6D-8579-4350-A9A6-AE0521AD709E}">
      <dgm:prSet/>
      <dgm:spPr/>
      <dgm:t>
        <a:bodyPr/>
        <a:lstStyle/>
        <a:p>
          <a:endParaRPr lang="en-US"/>
        </a:p>
      </dgm:t>
    </dgm:pt>
    <dgm:pt modelId="{329C42FB-2E6A-48A6-B6AC-664604C8428E}" type="sibTrans" cxnId="{AC1BAA6D-8579-4350-A9A6-AE0521AD709E}">
      <dgm:prSet/>
      <dgm:spPr/>
      <dgm:t>
        <a:bodyPr/>
        <a:lstStyle/>
        <a:p>
          <a:endParaRPr lang="en-US"/>
        </a:p>
      </dgm:t>
    </dgm:pt>
    <dgm:pt modelId="{D91F78B3-23B5-4403-9C15-DC3496BB5417}">
      <dgm:prSet/>
      <dgm:spPr/>
      <dgm:t>
        <a:bodyPr/>
        <a:lstStyle/>
        <a:p>
          <a:r>
            <a:rPr lang="en-US" dirty="0"/>
            <a:t>Continuous Deployment</a:t>
          </a:r>
        </a:p>
      </dgm:t>
    </dgm:pt>
    <dgm:pt modelId="{542F0036-73FF-4849-BF09-3886074C5C09}" type="parTrans" cxnId="{29F0EE98-0A98-4216-A643-B379859A9CC5}">
      <dgm:prSet/>
      <dgm:spPr/>
      <dgm:t>
        <a:bodyPr/>
        <a:lstStyle/>
        <a:p>
          <a:endParaRPr lang="en-US"/>
        </a:p>
      </dgm:t>
    </dgm:pt>
    <dgm:pt modelId="{723E9DC4-F51F-4CD6-A393-ED9981B48345}" type="sibTrans" cxnId="{29F0EE98-0A98-4216-A643-B379859A9CC5}">
      <dgm:prSet/>
      <dgm:spPr/>
      <dgm:t>
        <a:bodyPr/>
        <a:lstStyle/>
        <a:p>
          <a:endParaRPr lang="en-US"/>
        </a:p>
      </dgm:t>
    </dgm:pt>
    <dgm:pt modelId="{ACA44A4D-A3E8-43B2-A173-D77F25EB4064}">
      <dgm:prSet/>
      <dgm:spPr/>
      <dgm:t>
        <a:bodyPr/>
        <a:lstStyle/>
        <a:p>
          <a:r>
            <a:rPr lang="en-US" dirty="0"/>
            <a:t>Continuous Delivery</a:t>
          </a:r>
        </a:p>
      </dgm:t>
    </dgm:pt>
    <dgm:pt modelId="{A8ACCBFF-BABA-4B72-941C-6ECE309D2FCB}" type="parTrans" cxnId="{6443F3D8-05C1-4E85-B6DB-DA027FC9171E}">
      <dgm:prSet/>
      <dgm:spPr/>
      <dgm:t>
        <a:bodyPr/>
        <a:lstStyle/>
        <a:p>
          <a:endParaRPr lang="en-US"/>
        </a:p>
      </dgm:t>
    </dgm:pt>
    <dgm:pt modelId="{FB845B54-6523-4655-AEB9-59282B6EF562}" type="sibTrans" cxnId="{6443F3D8-05C1-4E85-B6DB-DA027FC9171E}">
      <dgm:prSet/>
      <dgm:spPr/>
      <dgm:t>
        <a:bodyPr/>
        <a:lstStyle/>
        <a:p>
          <a:endParaRPr lang="en-US"/>
        </a:p>
      </dgm:t>
    </dgm:pt>
    <dgm:pt modelId="{1B19CDC9-8198-4A91-B824-35A15C1AF956}">
      <dgm:prSet/>
      <dgm:spPr/>
      <dgm:t>
        <a:bodyPr/>
        <a:lstStyle/>
        <a:p>
          <a:r>
            <a:rPr lang="en-US" dirty="0"/>
            <a:t>Infrastructure as code</a:t>
          </a:r>
        </a:p>
      </dgm:t>
    </dgm:pt>
    <dgm:pt modelId="{63E329D4-0210-41D9-9DDF-E42AAE05CC2C}" type="parTrans" cxnId="{EECD772B-C181-4947-B609-6D2450AC4526}">
      <dgm:prSet/>
      <dgm:spPr/>
      <dgm:t>
        <a:bodyPr/>
        <a:lstStyle/>
        <a:p>
          <a:endParaRPr lang="en-US"/>
        </a:p>
      </dgm:t>
    </dgm:pt>
    <dgm:pt modelId="{222DCF4C-924F-48F3-9A6E-231ADD1EDFC1}" type="sibTrans" cxnId="{EECD772B-C181-4947-B609-6D2450AC4526}">
      <dgm:prSet/>
      <dgm:spPr/>
      <dgm:t>
        <a:bodyPr/>
        <a:lstStyle/>
        <a:p>
          <a:endParaRPr lang="en-US"/>
        </a:p>
      </dgm:t>
    </dgm:pt>
    <dgm:pt modelId="{5245F9C1-FF07-4434-8E7E-35D69FA9E832}">
      <dgm:prSet/>
      <dgm:spPr/>
      <dgm:t>
        <a:bodyPr/>
        <a:lstStyle/>
        <a:p>
          <a:r>
            <a:rPr lang="en-US" dirty="0"/>
            <a:t>Audit and compliance</a:t>
          </a:r>
        </a:p>
      </dgm:t>
    </dgm:pt>
    <dgm:pt modelId="{A9EACF5C-2FA5-4D7C-8B19-36642A0C8563}" type="parTrans" cxnId="{C7936517-CD96-4545-90F0-984EF74486EE}">
      <dgm:prSet/>
      <dgm:spPr/>
      <dgm:t>
        <a:bodyPr/>
        <a:lstStyle/>
        <a:p>
          <a:endParaRPr lang="en-US"/>
        </a:p>
      </dgm:t>
    </dgm:pt>
    <dgm:pt modelId="{D19D1B17-541C-4BB7-B46F-DBBA486B8406}" type="sibTrans" cxnId="{C7936517-CD96-4545-90F0-984EF74486EE}">
      <dgm:prSet/>
      <dgm:spPr/>
      <dgm:t>
        <a:bodyPr/>
        <a:lstStyle/>
        <a:p>
          <a:endParaRPr lang="en-US"/>
        </a:p>
      </dgm:t>
    </dgm:pt>
    <dgm:pt modelId="{70A681AA-F482-43C1-AECC-190A20075907}">
      <dgm:prSet/>
      <dgm:spPr/>
      <dgm:t>
        <a:bodyPr/>
        <a:lstStyle/>
        <a:p>
          <a:r>
            <a:rPr lang="en-US" dirty="0"/>
            <a:t>Automated deployment</a:t>
          </a:r>
        </a:p>
      </dgm:t>
    </dgm:pt>
    <dgm:pt modelId="{6A88D12D-5372-48FE-95F6-3F1E63E0F1C1}" type="parTrans" cxnId="{5C80092C-0214-49A6-A68E-D3460E98F343}">
      <dgm:prSet/>
      <dgm:spPr/>
      <dgm:t>
        <a:bodyPr/>
        <a:lstStyle/>
        <a:p>
          <a:endParaRPr lang="en-US"/>
        </a:p>
      </dgm:t>
    </dgm:pt>
    <dgm:pt modelId="{DDC09ED8-091D-46FC-BB18-4B964CCC208C}" type="sibTrans" cxnId="{5C80092C-0214-49A6-A68E-D3460E98F343}">
      <dgm:prSet/>
      <dgm:spPr/>
      <dgm:t>
        <a:bodyPr/>
        <a:lstStyle/>
        <a:p>
          <a:endParaRPr lang="en-US"/>
        </a:p>
      </dgm:t>
    </dgm:pt>
    <dgm:pt modelId="{1E1C0EF5-6187-4548-8498-340C3F1B36A8}">
      <dgm:prSet/>
      <dgm:spPr/>
      <dgm:t>
        <a:bodyPr/>
        <a:lstStyle/>
        <a:p>
          <a:r>
            <a:rPr lang="en-US" dirty="0"/>
            <a:t>Automated Deployment</a:t>
          </a:r>
        </a:p>
      </dgm:t>
    </dgm:pt>
    <dgm:pt modelId="{3C20DC95-E03C-4C4B-A077-1A515FD75359}" type="parTrans" cxnId="{48796269-C2BA-42FF-A704-423E559D074B}">
      <dgm:prSet/>
      <dgm:spPr/>
      <dgm:t>
        <a:bodyPr/>
        <a:lstStyle/>
        <a:p>
          <a:endParaRPr lang="en-US"/>
        </a:p>
      </dgm:t>
    </dgm:pt>
    <dgm:pt modelId="{39B89B8F-0123-4BA7-8707-C7A14864D623}" type="sibTrans" cxnId="{48796269-C2BA-42FF-A704-423E559D074B}">
      <dgm:prSet/>
      <dgm:spPr/>
      <dgm:t>
        <a:bodyPr/>
        <a:lstStyle/>
        <a:p>
          <a:endParaRPr lang="en-US"/>
        </a:p>
      </dgm:t>
    </dgm:pt>
    <dgm:pt modelId="{5F5CF3DB-D2E9-4D40-B211-30628A847ED7}">
      <dgm:prSet/>
      <dgm:spPr/>
      <dgm:t>
        <a:bodyPr/>
        <a:lstStyle/>
        <a:p>
          <a:r>
            <a:rPr lang="en-US" dirty="0"/>
            <a:t>Frequent Deployment</a:t>
          </a:r>
        </a:p>
      </dgm:t>
    </dgm:pt>
    <dgm:pt modelId="{D6E03C0A-48BB-401E-9BF8-47BEAD790268}" type="parTrans" cxnId="{9B9BA7A2-C9DB-4841-9869-2EAABAA23FE5}">
      <dgm:prSet/>
      <dgm:spPr/>
      <dgm:t>
        <a:bodyPr/>
        <a:lstStyle/>
        <a:p>
          <a:endParaRPr lang="en-US"/>
        </a:p>
      </dgm:t>
    </dgm:pt>
    <dgm:pt modelId="{77A58F24-3D97-4FFA-BC7A-40A21430858B}" type="sibTrans" cxnId="{9B9BA7A2-C9DB-4841-9869-2EAABAA23FE5}">
      <dgm:prSet/>
      <dgm:spPr/>
      <dgm:t>
        <a:bodyPr/>
        <a:lstStyle/>
        <a:p>
          <a:endParaRPr lang="en-US"/>
        </a:p>
      </dgm:t>
    </dgm:pt>
    <dgm:pt modelId="{8DF66AFA-A629-4E2B-8617-E6C029424A3E}">
      <dgm:prSet/>
      <dgm:spPr/>
      <dgm:t>
        <a:bodyPr/>
        <a:lstStyle/>
        <a:p>
          <a:r>
            <a:rPr lang="en-US" dirty="0"/>
            <a:t>Deploy to any environment</a:t>
          </a:r>
        </a:p>
      </dgm:t>
    </dgm:pt>
    <dgm:pt modelId="{79B23C3F-C113-4A86-BBC6-A02E9738A605}" type="parTrans" cxnId="{5E9280E3-D3E7-4D67-A744-EA77FC1D0969}">
      <dgm:prSet/>
      <dgm:spPr/>
      <dgm:t>
        <a:bodyPr/>
        <a:lstStyle/>
        <a:p>
          <a:endParaRPr lang="en-US"/>
        </a:p>
      </dgm:t>
    </dgm:pt>
    <dgm:pt modelId="{30E0BC50-177C-436F-BC2F-506283414B86}" type="sibTrans" cxnId="{5E9280E3-D3E7-4D67-A744-EA77FC1D0969}">
      <dgm:prSet/>
      <dgm:spPr/>
      <dgm:t>
        <a:bodyPr/>
        <a:lstStyle/>
        <a:p>
          <a:endParaRPr lang="en-US"/>
        </a:p>
      </dgm:t>
    </dgm:pt>
    <dgm:pt modelId="{E4CE8854-7452-4BE6-AE25-002D19279B4A}">
      <dgm:prSet/>
      <dgm:spPr/>
      <dgm:t>
        <a:bodyPr/>
        <a:lstStyle/>
        <a:p>
          <a:r>
            <a:rPr lang="en-US" dirty="0"/>
            <a:t>Deploy to production</a:t>
          </a:r>
        </a:p>
      </dgm:t>
    </dgm:pt>
    <dgm:pt modelId="{143D87D9-521A-42B3-BFCE-485B65EEC5A5}" type="parTrans" cxnId="{0F3C7267-6BB9-43D5-B0F1-550B9B4F6F04}">
      <dgm:prSet/>
      <dgm:spPr/>
      <dgm:t>
        <a:bodyPr/>
        <a:lstStyle/>
        <a:p>
          <a:endParaRPr lang="en-US"/>
        </a:p>
      </dgm:t>
    </dgm:pt>
    <dgm:pt modelId="{810BFA45-B21F-4ED8-9AE8-61D9C1054AD4}" type="sibTrans" cxnId="{0F3C7267-6BB9-43D5-B0F1-550B9B4F6F04}">
      <dgm:prSet/>
      <dgm:spPr/>
      <dgm:t>
        <a:bodyPr/>
        <a:lstStyle/>
        <a:p>
          <a:endParaRPr lang="en-US"/>
        </a:p>
      </dgm:t>
    </dgm:pt>
    <dgm:pt modelId="{A299ADAB-B8F8-4CC4-B3CF-5046A2ACB936}">
      <dgm:prSet/>
      <dgm:spPr/>
      <dgm:t>
        <a:bodyPr/>
        <a:lstStyle/>
        <a:p>
          <a:r>
            <a:rPr lang="en-US" dirty="0"/>
            <a:t>Automated deployment</a:t>
          </a:r>
        </a:p>
      </dgm:t>
    </dgm:pt>
    <dgm:pt modelId="{DB0DD7F0-CDC6-4C46-A6FD-407754F382BC}" type="parTrans" cxnId="{09462027-D92D-40DE-83EB-5F8C59AFBAB6}">
      <dgm:prSet/>
      <dgm:spPr/>
      <dgm:t>
        <a:bodyPr/>
        <a:lstStyle/>
        <a:p>
          <a:endParaRPr lang="en-US"/>
        </a:p>
      </dgm:t>
    </dgm:pt>
    <dgm:pt modelId="{69D3112E-FF9E-4DC0-9AB8-9AB50232D0D6}" type="sibTrans" cxnId="{09462027-D92D-40DE-83EB-5F8C59AFBAB6}">
      <dgm:prSet/>
      <dgm:spPr/>
      <dgm:t>
        <a:bodyPr/>
        <a:lstStyle/>
        <a:p>
          <a:endParaRPr lang="en-US"/>
        </a:p>
      </dgm:t>
    </dgm:pt>
    <dgm:pt modelId="{E73E317C-80A6-4BCF-9B06-4AC54820405E}">
      <dgm:prSet/>
      <dgm:spPr/>
      <dgm:t>
        <a:bodyPr/>
        <a:lstStyle/>
        <a:p>
          <a:r>
            <a:rPr lang="en-US" dirty="0"/>
            <a:t>Frequent delivery</a:t>
          </a:r>
        </a:p>
      </dgm:t>
    </dgm:pt>
    <dgm:pt modelId="{54CFA6A6-C569-44DD-A746-2DEC24EB85EF}" type="parTrans" cxnId="{ED88E779-CF1C-4F5B-AA09-41655E885701}">
      <dgm:prSet/>
      <dgm:spPr/>
      <dgm:t>
        <a:bodyPr/>
        <a:lstStyle/>
        <a:p>
          <a:endParaRPr lang="en-US"/>
        </a:p>
      </dgm:t>
    </dgm:pt>
    <dgm:pt modelId="{0AE579BB-BA06-482A-8AEB-7F6B886E6F14}" type="sibTrans" cxnId="{ED88E779-CF1C-4F5B-AA09-41655E885701}">
      <dgm:prSet/>
      <dgm:spPr/>
      <dgm:t>
        <a:bodyPr/>
        <a:lstStyle/>
        <a:p>
          <a:endParaRPr lang="en-US"/>
        </a:p>
      </dgm:t>
    </dgm:pt>
    <dgm:pt modelId="{69723626-2121-41AC-B343-725B08658A07}">
      <dgm:prSet/>
      <dgm:spPr/>
      <dgm:t>
        <a:bodyPr/>
        <a:lstStyle/>
        <a:p>
          <a:r>
            <a:rPr lang="en-US" dirty="0"/>
            <a:t>Fail fast and early</a:t>
          </a:r>
        </a:p>
      </dgm:t>
    </dgm:pt>
    <dgm:pt modelId="{B2B205E5-25F1-4164-AF0F-A98F0CF7FBF6}" type="parTrans" cxnId="{03F29BAB-8D51-477D-94C9-72036811B47F}">
      <dgm:prSet/>
      <dgm:spPr/>
      <dgm:t>
        <a:bodyPr/>
        <a:lstStyle/>
        <a:p>
          <a:endParaRPr lang="en-US"/>
        </a:p>
      </dgm:t>
    </dgm:pt>
    <dgm:pt modelId="{953E58F1-41AF-4162-AF39-0E7B926F1F83}" type="sibTrans" cxnId="{03F29BAB-8D51-477D-94C9-72036811B47F}">
      <dgm:prSet/>
      <dgm:spPr/>
      <dgm:t>
        <a:bodyPr/>
        <a:lstStyle/>
        <a:p>
          <a:endParaRPr lang="en-US"/>
        </a:p>
      </dgm:t>
    </dgm:pt>
    <dgm:pt modelId="{FD80B53D-E92A-4378-9039-C35FFB3110BE}">
      <dgm:prSet/>
      <dgm:spPr/>
      <dgm:t>
        <a:bodyPr/>
        <a:lstStyle/>
        <a:p>
          <a:endParaRPr lang="en-US" dirty="0"/>
        </a:p>
      </dgm:t>
    </dgm:pt>
    <dgm:pt modelId="{A12096E8-D25D-41D4-AE9F-FCD3D2087A70}" type="parTrans" cxnId="{8EA65076-1E2F-4F35-AD99-CC0D2D864EAF}">
      <dgm:prSet/>
      <dgm:spPr/>
      <dgm:t>
        <a:bodyPr/>
        <a:lstStyle/>
        <a:p>
          <a:endParaRPr lang="en-US"/>
        </a:p>
      </dgm:t>
    </dgm:pt>
    <dgm:pt modelId="{CCEB2C68-A055-4105-87F0-95DF233829FA}" type="sibTrans" cxnId="{8EA65076-1E2F-4F35-AD99-CC0D2D864EAF}">
      <dgm:prSet/>
      <dgm:spPr/>
      <dgm:t>
        <a:bodyPr/>
        <a:lstStyle/>
        <a:p>
          <a:endParaRPr lang="en-US"/>
        </a:p>
      </dgm:t>
    </dgm:pt>
    <dgm:pt modelId="{A07CB205-EC43-43B4-9D80-1220FCC1B24B}">
      <dgm:prSet/>
      <dgm:spPr/>
      <dgm:t>
        <a:bodyPr/>
        <a:lstStyle/>
        <a:p>
          <a:r>
            <a:rPr lang="en-US" dirty="0"/>
            <a:t>Application Configuration</a:t>
          </a:r>
        </a:p>
      </dgm:t>
    </dgm:pt>
    <dgm:pt modelId="{AB00733A-BC47-48C3-B2BA-6AF72A6098EC}" type="parTrans" cxnId="{3B8B30B5-BA62-4602-A96C-196883E591A4}">
      <dgm:prSet/>
      <dgm:spPr/>
      <dgm:t>
        <a:bodyPr/>
        <a:lstStyle/>
        <a:p>
          <a:endParaRPr lang="en-US"/>
        </a:p>
      </dgm:t>
    </dgm:pt>
    <dgm:pt modelId="{E8996503-7559-420E-A4D6-5F388F30770E}" type="sibTrans" cxnId="{3B8B30B5-BA62-4602-A96C-196883E591A4}">
      <dgm:prSet/>
      <dgm:spPr/>
      <dgm:t>
        <a:bodyPr/>
        <a:lstStyle/>
        <a:p>
          <a:endParaRPr lang="en-US"/>
        </a:p>
      </dgm:t>
    </dgm:pt>
    <dgm:pt modelId="{756E4405-7DBA-49C0-B2BD-2092E8B218FF}" type="pres">
      <dgm:prSet presAssocID="{0CA9D434-6CBD-4F4F-837F-0203A57D5F53}" presName="cycleMatrixDiagram" presStyleCnt="0">
        <dgm:presLayoutVars>
          <dgm:chMax val="1"/>
          <dgm:dir/>
          <dgm:animLvl val="lvl"/>
          <dgm:resizeHandles val="exact"/>
        </dgm:presLayoutVars>
      </dgm:prSet>
      <dgm:spPr/>
    </dgm:pt>
    <dgm:pt modelId="{A5FCAAC2-F200-4218-BA02-8878CA407855}" type="pres">
      <dgm:prSet presAssocID="{0CA9D434-6CBD-4F4F-837F-0203A57D5F53}" presName="children" presStyleCnt="0"/>
      <dgm:spPr/>
    </dgm:pt>
    <dgm:pt modelId="{B32C8058-2284-41F9-9305-38D3A2089C41}" type="pres">
      <dgm:prSet presAssocID="{0CA9D434-6CBD-4F4F-837F-0203A57D5F53}" presName="child1group" presStyleCnt="0"/>
      <dgm:spPr/>
    </dgm:pt>
    <dgm:pt modelId="{FFCC2ADC-15CB-43A5-8033-42E87BC194EB}" type="pres">
      <dgm:prSet presAssocID="{0CA9D434-6CBD-4F4F-837F-0203A57D5F53}" presName="child1" presStyleLbl="bgAcc1" presStyleIdx="0" presStyleCnt="4" custScaleX="107007"/>
      <dgm:spPr/>
    </dgm:pt>
    <dgm:pt modelId="{576A1D74-A236-464A-90C4-F7B86F33F870}" type="pres">
      <dgm:prSet presAssocID="{0CA9D434-6CBD-4F4F-837F-0203A57D5F53}" presName="child1Text" presStyleLbl="bgAcc1" presStyleIdx="0" presStyleCnt="4">
        <dgm:presLayoutVars>
          <dgm:bulletEnabled val="1"/>
        </dgm:presLayoutVars>
      </dgm:prSet>
      <dgm:spPr/>
    </dgm:pt>
    <dgm:pt modelId="{941890D0-B29E-4D1C-B918-64FD77F038B5}" type="pres">
      <dgm:prSet presAssocID="{0CA9D434-6CBD-4F4F-837F-0203A57D5F53}" presName="child2group" presStyleCnt="0"/>
      <dgm:spPr/>
    </dgm:pt>
    <dgm:pt modelId="{F4EEA905-FB8C-4A4A-925E-C8E60E17708F}" type="pres">
      <dgm:prSet presAssocID="{0CA9D434-6CBD-4F4F-837F-0203A57D5F53}" presName="child2" presStyleLbl="bgAcc1" presStyleIdx="1" presStyleCnt="4" custScaleX="116723"/>
      <dgm:spPr/>
    </dgm:pt>
    <dgm:pt modelId="{F3B7B69E-B126-422C-B340-73FC9E968A26}" type="pres">
      <dgm:prSet presAssocID="{0CA9D434-6CBD-4F4F-837F-0203A57D5F53}" presName="child2Text" presStyleLbl="bgAcc1" presStyleIdx="1" presStyleCnt="4">
        <dgm:presLayoutVars>
          <dgm:bulletEnabled val="1"/>
        </dgm:presLayoutVars>
      </dgm:prSet>
      <dgm:spPr/>
    </dgm:pt>
    <dgm:pt modelId="{62661769-5AC5-4F1A-9525-555DE7AF75FE}" type="pres">
      <dgm:prSet presAssocID="{0CA9D434-6CBD-4F4F-837F-0203A57D5F53}" presName="child3group" presStyleCnt="0"/>
      <dgm:spPr/>
    </dgm:pt>
    <dgm:pt modelId="{D9D3A15B-F50E-41CF-90BE-E4FD02C891D5}" type="pres">
      <dgm:prSet presAssocID="{0CA9D434-6CBD-4F4F-837F-0203A57D5F53}" presName="child3" presStyleLbl="bgAcc1" presStyleIdx="2" presStyleCnt="4" custScaleX="108824"/>
      <dgm:spPr/>
    </dgm:pt>
    <dgm:pt modelId="{4AF1FB37-73DE-46A8-A8DA-726E054CFA68}" type="pres">
      <dgm:prSet presAssocID="{0CA9D434-6CBD-4F4F-837F-0203A57D5F53}" presName="child3Text" presStyleLbl="bgAcc1" presStyleIdx="2" presStyleCnt="4">
        <dgm:presLayoutVars>
          <dgm:bulletEnabled val="1"/>
        </dgm:presLayoutVars>
      </dgm:prSet>
      <dgm:spPr/>
    </dgm:pt>
    <dgm:pt modelId="{8F4F65F6-2463-4398-A6AA-3A0FC4AE7846}" type="pres">
      <dgm:prSet presAssocID="{0CA9D434-6CBD-4F4F-837F-0203A57D5F53}" presName="child4group" presStyleCnt="0"/>
      <dgm:spPr/>
    </dgm:pt>
    <dgm:pt modelId="{63102BB4-D4A4-4278-A561-79F98246EA5F}" type="pres">
      <dgm:prSet presAssocID="{0CA9D434-6CBD-4F4F-837F-0203A57D5F53}" presName="child4" presStyleLbl="bgAcc1" presStyleIdx="3" presStyleCnt="4" custScaleX="104671"/>
      <dgm:spPr/>
    </dgm:pt>
    <dgm:pt modelId="{1A8BA84E-F2F6-4076-A3C8-7678EE519781}" type="pres">
      <dgm:prSet presAssocID="{0CA9D434-6CBD-4F4F-837F-0203A57D5F53}" presName="child4Text" presStyleLbl="bgAcc1" presStyleIdx="3" presStyleCnt="4">
        <dgm:presLayoutVars>
          <dgm:bulletEnabled val="1"/>
        </dgm:presLayoutVars>
      </dgm:prSet>
      <dgm:spPr/>
    </dgm:pt>
    <dgm:pt modelId="{5663482C-C9AC-4EFE-9E46-18BDE38801FA}" type="pres">
      <dgm:prSet presAssocID="{0CA9D434-6CBD-4F4F-837F-0203A57D5F53}" presName="childPlaceholder" presStyleCnt="0"/>
      <dgm:spPr/>
    </dgm:pt>
    <dgm:pt modelId="{B8CAAD78-A5C1-4B34-B8FE-5AF9C98A905E}" type="pres">
      <dgm:prSet presAssocID="{0CA9D434-6CBD-4F4F-837F-0203A57D5F53}" presName="circle" presStyleCnt="0"/>
      <dgm:spPr/>
    </dgm:pt>
    <dgm:pt modelId="{3244AA66-3CFB-4B91-9073-2FAE73DC723B}" type="pres">
      <dgm:prSet presAssocID="{0CA9D434-6CBD-4F4F-837F-0203A57D5F53}" presName="quadrant1" presStyleLbl="node1" presStyleIdx="0" presStyleCnt="4">
        <dgm:presLayoutVars>
          <dgm:chMax val="1"/>
          <dgm:bulletEnabled val="1"/>
        </dgm:presLayoutVars>
      </dgm:prSet>
      <dgm:spPr/>
    </dgm:pt>
    <dgm:pt modelId="{CD2B0874-1411-4274-9671-2F710E7FB267}" type="pres">
      <dgm:prSet presAssocID="{0CA9D434-6CBD-4F4F-837F-0203A57D5F53}" presName="quadrant2" presStyleLbl="node1" presStyleIdx="1" presStyleCnt="4">
        <dgm:presLayoutVars>
          <dgm:chMax val="1"/>
          <dgm:bulletEnabled val="1"/>
        </dgm:presLayoutVars>
      </dgm:prSet>
      <dgm:spPr/>
    </dgm:pt>
    <dgm:pt modelId="{FB111709-D096-4AE3-989F-1134E9B549E2}" type="pres">
      <dgm:prSet presAssocID="{0CA9D434-6CBD-4F4F-837F-0203A57D5F53}" presName="quadrant3" presStyleLbl="node1" presStyleIdx="2" presStyleCnt="4">
        <dgm:presLayoutVars>
          <dgm:chMax val="1"/>
          <dgm:bulletEnabled val="1"/>
        </dgm:presLayoutVars>
      </dgm:prSet>
      <dgm:spPr/>
    </dgm:pt>
    <dgm:pt modelId="{9FAACBDA-6A36-4807-87BF-49FA625C7B3C}" type="pres">
      <dgm:prSet presAssocID="{0CA9D434-6CBD-4F4F-837F-0203A57D5F53}" presName="quadrant4" presStyleLbl="node1" presStyleIdx="3" presStyleCnt="4">
        <dgm:presLayoutVars>
          <dgm:chMax val="1"/>
          <dgm:bulletEnabled val="1"/>
        </dgm:presLayoutVars>
      </dgm:prSet>
      <dgm:spPr/>
    </dgm:pt>
    <dgm:pt modelId="{B08EB188-E540-4FE9-BA19-5117C58392BD}" type="pres">
      <dgm:prSet presAssocID="{0CA9D434-6CBD-4F4F-837F-0203A57D5F53}" presName="quadrantPlaceholder" presStyleCnt="0"/>
      <dgm:spPr/>
    </dgm:pt>
    <dgm:pt modelId="{4B5C0054-6B99-4D8F-B224-8C47D6B0EC61}" type="pres">
      <dgm:prSet presAssocID="{0CA9D434-6CBD-4F4F-837F-0203A57D5F53}" presName="center1" presStyleLbl="fgShp" presStyleIdx="0" presStyleCnt="2"/>
      <dgm:spPr/>
    </dgm:pt>
    <dgm:pt modelId="{5C071F51-1B69-4D60-B436-49FA136CC7D5}" type="pres">
      <dgm:prSet presAssocID="{0CA9D434-6CBD-4F4F-837F-0203A57D5F53}" presName="center2" presStyleLbl="fgShp" presStyleIdx="1" presStyleCnt="2"/>
      <dgm:spPr/>
    </dgm:pt>
  </dgm:ptLst>
  <dgm:cxnLst>
    <dgm:cxn modelId="{B2E53E00-A6D6-4631-96F8-13FA9B9A8BE3}" type="presOf" srcId="{BD9F55C9-1A19-4365-8E9D-586D8AE572E9}" destId="{576A1D74-A236-464A-90C4-F7B86F33F870}" srcOrd="1" destOrd="2" presId="urn:microsoft.com/office/officeart/2005/8/layout/cycle4"/>
    <dgm:cxn modelId="{468A6B05-E9F3-4E78-90BA-CBF73A1D6847}" type="presOf" srcId="{A299ADAB-B8F8-4CC4-B3CF-5046A2ACB936}" destId="{63102BB4-D4A4-4278-A561-79F98246EA5F}" srcOrd="0" destOrd="1" presId="urn:microsoft.com/office/officeart/2005/8/layout/cycle4"/>
    <dgm:cxn modelId="{22DD2114-C59F-41BF-8336-BF92F0D3D3E1}" type="presOf" srcId="{8DF66AFA-A629-4E2B-8617-E6C029424A3E}" destId="{4AF1FB37-73DE-46A8-A8DA-726E054CFA68}" srcOrd="1" destOrd="3" presId="urn:microsoft.com/office/officeart/2005/8/layout/cycle4"/>
    <dgm:cxn modelId="{EC0B0815-0F0B-4462-9A2D-6BF5AEFE0753}" type="presOf" srcId="{93A72ED9-FCCE-48F4-9F68-B2C950F146F5}" destId="{FFCC2ADC-15CB-43A5-8033-42E87BC194EB}" srcOrd="0" destOrd="1" presId="urn:microsoft.com/office/officeart/2005/8/layout/cycle4"/>
    <dgm:cxn modelId="{C7936517-CD96-4545-90F0-984EF74486EE}" srcId="{33FA10B4-80AF-4E53-ACE4-B8F0787F41D4}" destId="{5245F9C1-FF07-4434-8E7E-35D69FA9E832}" srcOrd="1" destOrd="0" parTransId="{A9EACF5C-2FA5-4D7C-8B19-36642A0C8563}" sibTransId="{D19D1B17-541C-4BB7-B46F-DBBA486B8406}"/>
    <dgm:cxn modelId="{83E76B22-19D1-4DCC-986B-43007F26865D}" type="presOf" srcId="{70A681AA-F482-43C1-AECC-190A20075907}" destId="{F4EEA905-FB8C-4A4A-925E-C8E60E17708F}" srcOrd="0" destOrd="2" presId="urn:microsoft.com/office/officeart/2005/8/layout/cycle4"/>
    <dgm:cxn modelId="{09462027-D92D-40DE-83EB-5F8C59AFBAB6}" srcId="{ACA44A4D-A3E8-43B2-A173-D77F25EB4064}" destId="{A299ADAB-B8F8-4CC4-B3CF-5046A2ACB936}" srcOrd="1" destOrd="0" parTransId="{DB0DD7F0-CDC6-4C46-A6FD-407754F382BC}" sibTransId="{69D3112E-FF9E-4DC0-9AB8-9AB50232D0D6}"/>
    <dgm:cxn modelId="{EECD772B-C181-4947-B609-6D2450AC4526}" srcId="{33FA10B4-80AF-4E53-ACE4-B8F0787F41D4}" destId="{1B19CDC9-8198-4A91-B824-35A15C1AF956}" srcOrd="0" destOrd="0" parTransId="{63E329D4-0210-41D9-9DDF-E42AAE05CC2C}" sibTransId="{222DCF4C-924F-48F3-9A6E-231ADD1EDFC1}"/>
    <dgm:cxn modelId="{E545872B-2718-433F-9864-DEB15EEA60E7}" type="presOf" srcId="{E4CE8854-7452-4BE6-AE25-002D19279B4A}" destId="{63102BB4-D4A4-4278-A561-79F98246EA5F}" srcOrd="0" destOrd="0" presId="urn:microsoft.com/office/officeart/2005/8/layout/cycle4"/>
    <dgm:cxn modelId="{5C80092C-0214-49A6-A68E-D3460E98F343}" srcId="{33FA10B4-80AF-4E53-ACE4-B8F0787F41D4}" destId="{70A681AA-F482-43C1-AECC-190A20075907}" srcOrd="2" destOrd="0" parTransId="{6A88D12D-5372-48FE-95F6-3F1E63E0F1C1}" sibTransId="{DDC09ED8-091D-46FC-BB18-4B964CCC208C}"/>
    <dgm:cxn modelId="{D3B4892E-93F2-43A6-829D-6D66FF4F872C}" type="presOf" srcId="{0CA9D434-6CBD-4F4F-837F-0203A57D5F53}" destId="{756E4405-7DBA-49C0-B2BD-2092E8B218FF}" srcOrd="0" destOrd="0" presId="urn:microsoft.com/office/officeart/2005/8/layout/cycle4"/>
    <dgm:cxn modelId="{7F456F38-14ED-4B6F-96B3-10C7B693AD44}" type="presOf" srcId="{1B19CDC9-8198-4A91-B824-35A15C1AF956}" destId="{F3B7B69E-B126-422C-B340-73FC9E968A26}" srcOrd="1" destOrd="0" presId="urn:microsoft.com/office/officeart/2005/8/layout/cycle4"/>
    <dgm:cxn modelId="{72A2F33F-708E-4666-B6C6-1E08CFA4923B}" type="presOf" srcId="{5245F9C1-FF07-4434-8E7E-35D69FA9E832}" destId="{F4EEA905-FB8C-4A4A-925E-C8E60E17708F}" srcOrd="0" destOrd="1" presId="urn:microsoft.com/office/officeart/2005/8/layout/cycle4"/>
    <dgm:cxn modelId="{545CEC5B-6E43-4A24-9E03-E96B17CC7426}" srcId="{192A3F02-706C-462B-A55D-9E6ABB4F9B3A}" destId="{538A6864-58FB-4803-9BED-8CFB43958644}" srcOrd="0" destOrd="0" parTransId="{8E499AC3-A113-4B37-A6D1-306F3954790D}" sibTransId="{C83A2BBA-8277-4647-915B-FCDD3AA03FCB}"/>
    <dgm:cxn modelId="{CE874141-EBC7-48EC-91AA-EA637C97A214}" type="presOf" srcId="{538A6864-58FB-4803-9BED-8CFB43958644}" destId="{FFCC2ADC-15CB-43A5-8033-42E87BC194EB}" srcOrd="0" destOrd="0" presId="urn:microsoft.com/office/officeart/2005/8/layout/cycle4"/>
    <dgm:cxn modelId="{E3DCF141-D4FD-4F14-BAA8-3D186FBF3D62}" type="presOf" srcId="{538A6864-58FB-4803-9BED-8CFB43958644}" destId="{576A1D74-A236-464A-90C4-F7B86F33F870}" srcOrd="1" destOrd="0" presId="urn:microsoft.com/office/officeart/2005/8/layout/cycle4"/>
    <dgm:cxn modelId="{7F65AC63-471A-4100-B6CF-7CD0A56436DE}" type="presOf" srcId="{FD80B53D-E92A-4378-9039-C35FFB3110BE}" destId="{D9D3A15B-F50E-41CF-90BE-E4FD02C891D5}" srcOrd="0" destOrd="0" presId="urn:microsoft.com/office/officeart/2005/8/layout/cycle4"/>
    <dgm:cxn modelId="{D7EA2C45-86E3-4854-8847-65519431F1A8}" type="presOf" srcId="{E73E317C-80A6-4BCF-9B06-4AC54820405E}" destId="{1A8BA84E-F2F6-4076-A3C8-7678EE519781}" srcOrd="1" destOrd="2" presId="urn:microsoft.com/office/officeart/2005/8/layout/cycle4"/>
    <dgm:cxn modelId="{0F3C7267-6BB9-43D5-B0F1-550B9B4F6F04}" srcId="{ACA44A4D-A3E8-43B2-A173-D77F25EB4064}" destId="{E4CE8854-7452-4BE6-AE25-002D19279B4A}" srcOrd="0" destOrd="0" parTransId="{143D87D9-521A-42B3-BFCE-485B65EEC5A5}" sibTransId="{810BFA45-B21F-4ED8-9AE8-61D9C1054AD4}"/>
    <dgm:cxn modelId="{48796269-C2BA-42FF-A704-423E559D074B}" srcId="{D91F78B3-23B5-4403-9C15-DC3496BB5417}" destId="{1E1C0EF5-6187-4548-8498-340C3F1B36A8}" srcOrd="1" destOrd="0" parTransId="{3C20DC95-E03C-4C4B-A077-1A515FD75359}" sibTransId="{39B89B8F-0123-4BA7-8707-C7A14864D623}"/>
    <dgm:cxn modelId="{A504F56C-B6C1-46A3-8F69-A11D8E980D0D}" type="presOf" srcId="{E4CE8854-7452-4BE6-AE25-002D19279B4A}" destId="{1A8BA84E-F2F6-4076-A3C8-7678EE519781}" srcOrd="1" destOrd="0" presId="urn:microsoft.com/office/officeart/2005/8/layout/cycle4"/>
    <dgm:cxn modelId="{AC1BAA6D-8579-4350-A9A6-AE0521AD709E}" srcId="{0CA9D434-6CBD-4F4F-837F-0203A57D5F53}" destId="{33FA10B4-80AF-4E53-ACE4-B8F0787F41D4}" srcOrd="1" destOrd="0" parTransId="{C2AEC69C-0F94-45F9-9EFB-94737E786915}" sibTransId="{329C42FB-2E6A-48A6-B6AC-664604C8428E}"/>
    <dgm:cxn modelId="{11870570-2FA7-415F-A834-61F2052082E0}" type="presOf" srcId="{ACA44A4D-A3E8-43B2-A173-D77F25EB4064}" destId="{9FAACBDA-6A36-4807-87BF-49FA625C7B3C}" srcOrd="0" destOrd="0" presId="urn:microsoft.com/office/officeart/2005/8/layout/cycle4"/>
    <dgm:cxn modelId="{8EA65076-1E2F-4F35-AD99-CC0D2D864EAF}" srcId="{D91F78B3-23B5-4403-9C15-DC3496BB5417}" destId="{FD80B53D-E92A-4378-9039-C35FFB3110BE}" srcOrd="0" destOrd="0" parTransId="{A12096E8-D25D-41D4-AE9F-FCD3D2087A70}" sibTransId="{CCEB2C68-A055-4105-87F0-95DF233829FA}"/>
    <dgm:cxn modelId="{E818BA79-79DD-4304-B025-4B27B0BD6EBD}" type="presOf" srcId="{A299ADAB-B8F8-4CC4-B3CF-5046A2ACB936}" destId="{1A8BA84E-F2F6-4076-A3C8-7678EE519781}" srcOrd="1" destOrd="1" presId="urn:microsoft.com/office/officeart/2005/8/layout/cycle4"/>
    <dgm:cxn modelId="{ED88E779-CF1C-4F5B-AA09-41655E885701}" srcId="{ACA44A4D-A3E8-43B2-A173-D77F25EB4064}" destId="{E73E317C-80A6-4BCF-9B06-4AC54820405E}" srcOrd="2" destOrd="0" parTransId="{54CFA6A6-C569-44DD-A746-2DEC24EB85EF}" sibTransId="{0AE579BB-BA06-482A-8AEB-7F6B886E6F14}"/>
    <dgm:cxn modelId="{43654089-2D6C-4875-AB89-55F6E6564D6D}" srcId="{192A3F02-706C-462B-A55D-9E6ABB4F9B3A}" destId="{BD9F55C9-1A19-4365-8E9D-586D8AE572E9}" srcOrd="2" destOrd="0" parTransId="{976F70DB-C867-48B3-96CE-6D1B84756362}" sibTransId="{04632D72-1279-40E6-B984-04CAF7CDA2B9}"/>
    <dgm:cxn modelId="{29F0EE98-0A98-4216-A643-B379859A9CC5}" srcId="{0CA9D434-6CBD-4F4F-837F-0203A57D5F53}" destId="{D91F78B3-23B5-4403-9C15-DC3496BB5417}" srcOrd="2" destOrd="0" parTransId="{542F0036-73FF-4849-BF09-3886074C5C09}" sibTransId="{723E9DC4-F51F-4CD6-A393-ED9981B48345}"/>
    <dgm:cxn modelId="{8CBE6BA0-5CFB-4646-A051-0659CAEA5C66}" type="presOf" srcId="{69723626-2121-41AC-B343-725B08658A07}" destId="{1A8BA84E-F2F6-4076-A3C8-7678EE519781}" srcOrd="1" destOrd="3" presId="urn:microsoft.com/office/officeart/2005/8/layout/cycle4"/>
    <dgm:cxn modelId="{E07EE4A0-744F-4230-813E-46102DCB1B14}" type="presOf" srcId="{33FA10B4-80AF-4E53-ACE4-B8F0787F41D4}" destId="{CD2B0874-1411-4274-9671-2F710E7FB267}" srcOrd="0" destOrd="0" presId="urn:microsoft.com/office/officeart/2005/8/layout/cycle4"/>
    <dgm:cxn modelId="{0B3928A1-2D24-476B-87BB-043DDE6849F9}" type="presOf" srcId="{A07CB205-EC43-43B4-9D80-1220FCC1B24B}" destId="{F4EEA905-FB8C-4A4A-925E-C8E60E17708F}" srcOrd="0" destOrd="3" presId="urn:microsoft.com/office/officeart/2005/8/layout/cycle4"/>
    <dgm:cxn modelId="{9B9BA7A2-C9DB-4841-9869-2EAABAA23FE5}" srcId="{D91F78B3-23B5-4403-9C15-DC3496BB5417}" destId="{5F5CF3DB-D2E9-4D40-B211-30628A847ED7}" srcOrd="2" destOrd="0" parTransId="{D6E03C0A-48BB-401E-9BF8-47BEAD790268}" sibTransId="{77A58F24-3D97-4FFA-BC7A-40A21430858B}"/>
    <dgm:cxn modelId="{2D4AFEA6-5093-45E3-ABD2-7CB9CBA92A3B}" type="presOf" srcId="{8DF66AFA-A629-4E2B-8617-E6C029424A3E}" destId="{D9D3A15B-F50E-41CF-90BE-E4FD02C891D5}" srcOrd="0" destOrd="3" presId="urn:microsoft.com/office/officeart/2005/8/layout/cycle4"/>
    <dgm:cxn modelId="{BDF483AA-07F9-401D-BB5F-60B0626DB15D}" type="presOf" srcId="{1B19CDC9-8198-4A91-B824-35A15C1AF956}" destId="{F4EEA905-FB8C-4A4A-925E-C8E60E17708F}" srcOrd="0" destOrd="0" presId="urn:microsoft.com/office/officeart/2005/8/layout/cycle4"/>
    <dgm:cxn modelId="{03F29BAB-8D51-477D-94C9-72036811B47F}" srcId="{ACA44A4D-A3E8-43B2-A173-D77F25EB4064}" destId="{69723626-2121-41AC-B343-725B08658A07}" srcOrd="3" destOrd="0" parTransId="{B2B205E5-25F1-4164-AF0F-A98F0CF7FBF6}" sibTransId="{953E58F1-41AF-4162-AF39-0E7B926F1F83}"/>
    <dgm:cxn modelId="{3BBAA3AD-6644-415E-B394-075756A9190B}" type="presOf" srcId="{D91F78B3-23B5-4403-9C15-DC3496BB5417}" destId="{FB111709-D096-4AE3-989F-1134E9B549E2}" srcOrd="0" destOrd="0" presId="urn:microsoft.com/office/officeart/2005/8/layout/cycle4"/>
    <dgm:cxn modelId="{3B8B30B5-BA62-4602-A96C-196883E591A4}" srcId="{33FA10B4-80AF-4E53-ACE4-B8F0787F41D4}" destId="{A07CB205-EC43-43B4-9D80-1220FCC1B24B}" srcOrd="3" destOrd="0" parTransId="{AB00733A-BC47-48C3-B2BA-6AF72A6098EC}" sibTransId="{E8996503-7559-420E-A4D6-5F388F30770E}"/>
    <dgm:cxn modelId="{71916AB7-58A8-4675-9FE7-F4C37022B6D1}" srcId="{192A3F02-706C-462B-A55D-9E6ABB4F9B3A}" destId="{93A72ED9-FCCE-48F4-9F68-B2C950F146F5}" srcOrd="1" destOrd="0" parTransId="{EC2C1F8B-3951-46CB-9DC3-D3FBFF4E4207}" sibTransId="{5EECE5F5-F2EE-4F2B-B90A-83FDD72068D9}"/>
    <dgm:cxn modelId="{97C359BE-97FC-40B7-BC08-DC0B8F670836}" type="presOf" srcId="{192A3F02-706C-462B-A55D-9E6ABB4F9B3A}" destId="{3244AA66-3CFB-4B91-9073-2FAE73DC723B}" srcOrd="0" destOrd="0" presId="urn:microsoft.com/office/officeart/2005/8/layout/cycle4"/>
    <dgm:cxn modelId="{AD4A8FC0-6383-4E5D-AE80-7645FD429D1C}" type="presOf" srcId="{E73E317C-80A6-4BCF-9B06-4AC54820405E}" destId="{63102BB4-D4A4-4278-A561-79F98246EA5F}" srcOrd="0" destOrd="2" presId="urn:microsoft.com/office/officeart/2005/8/layout/cycle4"/>
    <dgm:cxn modelId="{8E8E30C1-4183-4B6C-AA6B-D54429EFAA5C}" type="presOf" srcId="{70A681AA-F482-43C1-AECC-190A20075907}" destId="{F3B7B69E-B126-422C-B340-73FC9E968A26}" srcOrd="1" destOrd="2" presId="urn:microsoft.com/office/officeart/2005/8/layout/cycle4"/>
    <dgm:cxn modelId="{3C753EC1-A7EF-4773-A98E-8C0C7CB39053}" type="presOf" srcId="{BD9F55C9-1A19-4365-8E9D-586D8AE572E9}" destId="{FFCC2ADC-15CB-43A5-8033-42E87BC194EB}" srcOrd="0" destOrd="2" presId="urn:microsoft.com/office/officeart/2005/8/layout/cycle4"/>
    <dgm:cxn modelId="{EFCD2FC3-91A0-4C5F-82B7-9920B04841FA}" type="presOf" srcId="{5F5CF3DB-D2E9-4D40-B211-30628A847ED7}" destId="{4AF1FB37-73DE-46A8-A8DA-726E054CFA68}" srcOrd="1" destOrd="2" presId="urn:microsoft.com/office/officeart/2005/8/layout/cycle4"/>
    <dgm:cxn modelId="{6443F3D8-05C1-4E85-B6DB-DA027FC9171E}" srcId="{0CA9D434-6CBD-4F4F-837F-0203A57D5F53}" destId="{ACA44A4D-A3E8-43B2-A173-D77F25EB4064}" srcOrd="3" destOrd="0" parTransId="{A8ACCBFF-BABA-4B72-941C-6ECE309D2FCB}" sibTransId="{FB845B54-6523-4655-AEB9-59282B6EF562}"/>
    <dgm:cxn modelId="{E2D05BDA-2874-483C-883E-3D8FE3C45E57}" type="presOf" srcId="{FD80B53D-E92A-4378-9039-C35FFB3110BE}" destId="{4AF1FB37-73DE-46A8-A8DA-726E054CFA68}" srcOrd="1" destOrd="0" presId="urn:microsoft.com/office/officeart/2005/8/layout/cycle4"/>
    <dgm:cxn modelId="{C2EF6CDA-1239-498A-ACFB-DF2EEDB94A80}" type="presOf" srcId="{1E1C0EF5-6187-4548-8498-340C3F1B36A8}" destId="{4AF1FB37-73DE-46A8-A8DA-726E054CFA68}" srcOrd="1" destOrd="1" presId="urn:microsoft.com/office/officeart/2005/8/layout/cycle4"/>
    <dgm:cxn modelId="{5E70DADC-35F6-4F3D-A791-F0562726D943}" type="presOf" srcId="{69723626-2121-41AC-B343-725B08658A07}" destId="{63102BB4-D4A4-4278-A561-79F98246EA5F}" srcOrd="0" destOrd="3" presId="urn:microsoft.com/office/officeart/2005/8/layout/cycle4"/>
    <dgm:cxn modelId="{5E9280E3-D3E7-4D67-A744-EA77FC1D0969}" srcId="{D91F78B3-23B5-4403-9C15-DC3496BB5417}" destId="{8DF66AFA-A629-4E2B-8617-E6C029424A3E}" srcOrd="3" destOrd="0" parTransId="{79B23C3F-C113-4A86-BBC6-A02E9738A605}" sibTransId="{30E0BC50-177C-436F-BC2F-506283414B86}"/>
    <dgm:cxn modelId="{095295E8-8E2D-422F-8DE7-3CEC5092A1A7}" srcId="{0CA9D434-6CBD-4F4F-837F-0203A57D5F53}" destId="{192A3F02-706C-462B-A55D-9E6ABB4F9B3A}" srcOrd="0" destOrd="0" parTransId="{6517F46E-39CC-4FD2-835A-3137BF4C2937}" sibTransId="{A1E8B984-A4FA-4CB5-9C83-D528AB4E18FC}"/>
    <dgm:cxn modelId="{687C7FEA-112C-4920-BD1F-9EFF312BB59E}" type="presOf" srcId="{93A72ED9-FCCE-48F4-9F68-B2C950F146F5}" destId="{576A1D74-A236-464A-90C4-F7B86F33F870}" srcOrd="1" destOrd="1" presId="urn:microsoft.com/office/officeart/2005/8/layout/cycle4"/>
    <dgm:cxn modelId="{E09E62EC-BC3D-4B35-BB13-DF61D69B1ABE}" type="presOf" srcId="{1E1C0EF5-6187-4548-8498-340C3F1B36A8}" destId="{D9D3A15B-F50E-41CF-90BE-E4FD02C891D5}" srcOrd="0" destOrd="1" presId="urn:microsoft.com/office/officeart/2005/8/layout/cycle4"/>
    <dgm:cxn modelId="{7E686EF0-D2FE-4C11-ABAD-C688B19A017D}" type="presOf" srcId="{5245F9C1-FF07-4434-8E7E-35D69FA9E832}" destId="{F3B7B69E-B126-422C-B340-73FC9E968A26}" srcOrd="1" destOrd="1" presId="urn:microsoft.com/office/officeart/2005/8/layout/cycle4"/>
    <dgm:cxn modelId="{A1FD5EF4-0D14-43C6-9B06-4AB147949D7E}" type="presOf" srcId="{5F5CF3DB-D2E9-4D40-B211-30628A847ED7}" destId="{D9D3A15B-F50E-41CF-90BE-E4FD02C891D5}" srcOrd="0" destOrd="2" presId="urn:microsoft.com/office/officeart/2005/8/layout/cycle4"/>
    <dgm:cxn modelId="{274768F8-549F-450E-802E-F3B761193248}" type="presOf" srcId="{A07CB205-EC43-43B4-9D80-1220FCC1B24B}" destId="{F3B7B69E-B126-422C-B340-73FC9E968A26}" srcOrd="1" destOrd="3" presId="urn:microsoft.com/office/officeart/2005/8/layout/cycle4"/>
    <dgm:cxn modelId="{8CB1CC6C-C60E-434C-87A2-7479BDF63744}" type="presParOf" srcId="{756E4405-7DBA-49C0-B2BD-2092E8B218FF}" destId="{A5FCAAC2-F200-4218-BA02-8878CA407855}" srcOrd="0" destOrd="0" presId="urn:microsoft.com/office/officeart/2005/8/layout/cycle4"/>
    <dgm:cxn modelId="{9A2171E3-B164-4F73-97F8-4DDDBDC3EF5A}" type="presParOf" srcId="{A5FCAAC2-F200-4218-BA02-8878CA407855}" destId="{B32C8058-2284-41F9-9305-38D3A2089C41}" srcOrd="0" destOrd="0" presId="urn:microsoft.com/office/officeart/2005/8/layout/cycle4"/>
    <dgm:cxn modelId="{F3A2DAAB-F511-4E63-B2C8-D47996EC96FF}" type="presParOf" srcId="{B32C8058-2284-41F9-9305-38D3A2089C41}" destId="{FFCC2ADC-15CB-43A5-8033-42E87BC194EB}" srcOrd="0" destOrd="0" presId="urn:microsoft.com/office/officeart/2005/8/layout/cycle4"/>
    <dgm:cxn modelId="{30B4E7B0-6C05-46E6-B99D-29CD47CD8F27}" type="presParOf" srcId="{B32C8058-2284-41F9-9305-38D3A2089C41}" destId="{576A1D74-A236-464A-90C4-F7B86F33F870}" srcOrd="1" destOrd="0" presId="urn:microsoft.com/office/officeart/2005/8/layout/cycle4"/>
    <dgm:cxn modelId="{4C80B8CF-4149-41C6-97AC-598A251FE3B7}" type="presParOf" srcId="{A5FCAAC2-F200-4218-BA02-8878CA407855}" destId="{941890D0-B29E-4D1C-B918-64FD77F038B5}" srcOrd="1" destOrd="0" presId="urn:microsoft.com/office/officeart/2005/8/layout/cycle4"/>
    <dgm:cxn modelId="{045D8E38-A5B2-435B-8564-FC485BD09F05}" type="presParOf" srcId="{941890D0-B29E-4D1C-B918-64FD77F038B5}" destId="{F4EEA905-FB8C-4A4A-925E-C8E60E17708F}" srcOrd="0" destOrd="0" presId="urn:microsoft.com/office/officeart/2005/8/layout/cycle4"/>
    <dgm:cxn modelId="{20D9F257-BF49-49A8-A99B-DCF933ED82DC}" type="presParOf" srcId="{941890D0-B29E-4D1C-B918-64FD77F038B5}" destId="{F3B7B69E-B126-422C-B340-73FC9E968A26}" srcOrd="1" destOrd="0" presId="urn:microsoft.com/office/officeart/2005/8/layout/cycle4"/>
    <dgm:cxn modelId="{8AC1B63B-5CDD-40FA-9BC5-FF54374E891A}" type="presParOf" srcId="{A5FCAAC2-F200-4218-BA02-8878CA407855}" destId="{62661769-5AC5-4F1A-9525-555DE7AF75FE}" srcOrd="2" destOrd="0" presId="urn:microsoft.com/office/officeart/2005/8/layout/cycle4"/>
    <dgm:cxn modelId="{25E08281-FF3E-4F28-AAD9-43E7AC4D6031}" type="presParOf" srcId="{62661769-5AC5-4F1A-9525-555DE7AF75FE}" destId="{D9D3A15B-F50E-41CF-90BE-E4FD02C891D5}" srcOrd="0" destOrd="0" presId="urn:microsoft.com/office/officeart/2005/8/layout/cycle4"/>
    <dgm:cxn modelId="{F008214E-DEB3-4BEB-BF76-9A14BFEA02FC}" type="presParOf" srcId="{62661769-5AC5-4F1A-9525-555DE7AF75FE}" destId="{4AF1FB37-73DE-46A8-A8DA-726E054CFA68}" srcOrd="1" destOrd="0" presId="urn:microsoft.com/office/officeart/2005/8/layout/cycle4"/>
    <dgm:cxn modelId="{6B9B52FE-221C-40CD-9CC1-FDE8EE45E3CC}" type="presParOf" srcId="{A5FCAAC2-F200-4218-BA02-8878CA407855}" destId="{8F4F65F6-2463-4398-A6AA-3A0FC4AE7846}" srcOrd="3" destOrd="0" presId="urn:microsoft.com/office/officeart/2005/8/layout/cycle4"/>
    <dgm:cxn modelId="{28CDE5FE-A72F-44E3-8EDC-76CA6699D312}" type="presParOf" srcId="{8F4F65F6-2463-4398-A6AA-3A0FC4AE7846}" destId="{63102BB4-D4A4-4278-A561-79F98246EA5F}" srcOrd="0" destOrd="0" presId="urn:microsoft.com/office/officeart/2005/8/layout/cycle4"/>
    <dgm:cxn modelId="{4517F679-832A-4958-A548-858FDF0BC549}" type="presParOf" srcId="{8F4F65F6-2463-4398-A6AA-3A0FC4AE7846}" destId="{1A8BA84E-F2F6-4076-A3C8-7678EE519781}" srcOrd="1" destOrd="0" presId="urn:microsoft.com/office/officeart/2005/8/layout/cycle4"/>
    <dgm:cxn modelId="{B1EFBF58-0FAA-45BD-A9CE-A1D397EFF38A}" type="presParOf" srcId="{A5FCAAC2-F200-4218-BA02-8878CA407855}" destId="{5663482C-C9AC-4EFE-9E46-18BDE38801FA}" srcOrd="4" destOrd="0" presId="urn:microsoft.com/office/officeart/2005/8/layout/cycle4"/>
    <dgm:cxn modelId="{6A898659-AC38-4396-928C-BE4E0ACF9CA3}" type="presParOf" srcId="{756E4405-7DBA-49C0-B2BD-2092E8B218FF}" destId="{B8CAAD78-A5C1-4B34-B8FE-5AF9C98A905E}" srcOrd="1" destOrd="0" presId="urn:microsoft.com/office/officeart/2005/8/layout/cycle4"/>
    <dgm:cxn modelId="{DF1FB74C-6052-4E0A-95E0-EDDBAF27B5F4}" type="presParOf" srcId="{B8CAAD78-A5C1-4B34-B8FE-5AF9C98A905E}" destId="{3244AA66-3CFB-4B91-9073-2FAE73DC723B}" srcOrd="0" destOrd="0" presId="urn:microsoft.com/office/officeart/2005/8/layout/cycle4"/>
    <dgm:cxn modelId="{2DCF5CDD-ECEB-4928-AD6C-86DFEAE68B55}" type="presParOf" srcId="{B8CAAD78-A5C1-4B34-B8FE-5AF9C98A905E}" destId="{CD2B0874-1411-4274-9671-2F710E7FB267}" srcOrd="1" destOrd="0" presId="urn:microsoft.com/office/officeart/2005/8/layout/cycle4"/>
    <dgm:cxn modelId="{D60B9D10-BD79-4EB8-A9E5-FDB0E4D62074}" type="presParOf" srcId="{B8CAAD78-A5C1-4B34-B8FE-5AF9C98A905E}" destId="{FB111709-D096-4AE3-989F-1134E9B549E2}" srcOrd="2" destOrd="0" presId="urn:microsoft.com/office/officeart/2005/8/layout/cycle4"/>
    <dgm:cxn modelId="{F69350DD-730F-489B-8E7C-565E3F4AFB12}" type="presParOf" srcId="{B8CAAD78-A5C1-4B34-B8FE-5AF9C98A905E}" destId="{9FAACBDA-6A36-4807-87BF-49FA625C7B3C}" srcOrd="3" destOrd="0" presId="urn:microsoft.com/office/officeart/2005/8/layout/cycle4"/>
    <dgm:cxn modelId="{5C6634C7-4C64-44CF-B787-E16D1910263D}" type="presParOf" srcId="{B8CAAD78-A5C1-4B34-B8FE-5AF9C98A905E}" destId="{B08EB188-E540-4FE9-BA19-5117C58392BD}" srcOrd="4" destOrd="0" presId="urn:microsoft.com/office/officeart/2005/8/layout/cycle4"/>
    <dgm:cxn modelId="{BE9D4BDD-B538-4C5A-876E-4B4F3507C98C}" type="presParOf" srcId="{756E4405-7DBA-49C0-B2BD-2092E8B218FF}" destId="{4B5C0054-6B99-4D8F-B224-8C47D6B0EC61}" srcOrd="2" destOrd="0" presId="urn:microsoft.com/office/officeart/2005/8/layout/cycle4"/>
    <dgm:cxn modelId="{DE0E7AAD-5581-4AB1-9B74-1A80EDC90894}" type="presParOf" srcId="{756E4405-7DBA-49C0-B2BD-2092E8B218FF}" destId="{5C071F51-1B69-4D60-B436-49FA136CC7D5}"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3A15B-F50E-41CF-90BE-E4FD02C891D5}">
      <dsp:nvSpPr>
        <dsp:cNvPr id="0" name=""/>
        <dsp:cNvSpPr/>
      </dsp:nvSpPr>
      <dsp:spPr>
        <a:xfrm>
          <a:off x="5031640" y="4041647"/>
          <a:ext cx="3195223" cy="19019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kern="1200" dirty="0"/>
            <a:t>Automated Deployment</a:t>
          </a:r>
        </a:p>
        <a:p>
          <a:pPr marL="114300" lvl="1" indent="-114300" algn="l" defTabSz="577850">
            <a:lnSpc>
              <a:spcPct val="90000"/>
            </a:lnSpc>
            <a:spcBef>
              <a:spcPct val="0"/>
            </a:spcBef>
            <a:spcAft>
              <a:spcPct val="15000"/>
            </a:spcAft>
            <a:buChar char="•"/>
          </a:pPr>
          <a:r>
            <a:rPr lang="en-US" sz="1300" kern="1200" dirty="0"/>
            <a:t>Frequent Deployment</a:t>
          </a:r>
        </a:p>
        <a:p>
          <a:pPr marL="114300" lvl="1" indent="-114300" algn="l" defTabSz="577850">
            <a:lnSpc>
              <a:spcPct val="90000"/>
            </a:lnSpc>
            <a:spcBef>
              <a:spcPct val="0"/>
            </a:spcBef>
            <a:spcAft>
              <a:spcPct val="15000"/>
            </a:spcAft>
            <a:buChar char="•"/>
          </a:pPr>
          <a:r>
            <a:rPr lang="en-US" sz="1300" kern="1200" dirty="0"/>
            <a:t>Deploy to any environment</a:t>
          </a:r>
        </a:p>
      </dsp:txBody>
      <dsp:txXfrm>
        <a:off x="6031987" y="4558915"/>
        <a:ext cx="2153096" cy="1342904"/>
      </dsp:txXfrm>
    </dsp:sp>
    <dsp:sp modelId="{63102BB4-D4A4-4278-A561-79F98246EA5F}">
      <dsp:nvSpPr>
        <dsp:cNvPr id="0" name=""/>
        <dsp:cNvSpPr/>
      </dsp:nvSpPr>
      <dsp:spPr>
        <a:xfrm>
          <a:off x="302067" y="4041647"/>
          <a:ext cx="3073285" cy="19019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Deploy to production</a:t>
          </a:r>
        </a:p>
        <a:p>
          <a:pPr marL="114300" lvl="1" indent="-114300" algn="l" defTabSz="577850">
            <a:lnSpc>
              <a:spcPct val="90000"/>
            </a:lnSpc>
            <a:spcBef>
              <a:spcPct val="0"/>
            </a:spcBef>
            <a:spcAft>
              <a:spcPct val="15000"/>
            </a:spcAft>
            <a:buChar char="•"/>
          </a:pPr>
          <a:r>
            <a:rPr lang="en-US" sz="1300" kern="1200" dirty="0"/>
            <a:t>Automated deployment</a:t>
          </a:r>
        </a:p>
        <a:p>
          <a:pPr marL="114300" lvl="1" indent="-114300" algn="l" defTabSz="577850">
            <a:lnSpc>
              <a:spcPct val="90000"/>
            </a:lnSpc>
            <a:spcBef>
              <a:spcPct val="0"/>
            </a:spcBef>
            <a:spcAft>
              <a:spcPct val="15000"/>
            </a:spcAft>
            <a:buChar char="•"/>
          </a:pPr>
          <a:r>
            <a:rPr lang="en-US" sz="1300" kern="1200" dirty="0"/>
            <a:t>Frequent delivery</a:t>
          </a:r>
        </a:p>
        <a:p>
          <a:pPr marL="114300" lvl="1" indent="-114300" algn="l" defTabSz="577850">
            <a:lnSpc>
              <a:spcPct val="90000"/>
            </a:lnSpc>
            <a:spcBef>
              <a:spcPct val="0"/>
            </a:spcBef>
            <a:spcAft>
              <a:spcPct val="15000"/>
            </a:spcAft>
            <a:buChar char="•"/>
          </a:pPr>
          <a:r>
            <a:rPr lang="en-US" sz="1300" kern="1200" dirty="0"/>
            <a:t>Fail fast and early</a:t>
          </a:r>
        </a:p>
      </dsp:txBody>
      <dsp:txXfrm>
        <a:off x="343847" y="4558915"/>
        <a:ext cx="2067739" cy="1342904"/>
      </dsp:txXfrm>
    </dsp:sp>
    <dsp:sp modelId="{F4EEA905-FB8C-4A4A-925E-C8E60E17708F}">
      <dsp:nvSpPr>
        <dsp:cNvPr id="0" name=""/>
        <dsp:cNvSpPr/>
      </dsp:nvSpPr>
      <dsp:spPr>
        <a:xfrm>
          <a:off x="4915677" y="0"/>
          <a:ext cx="3427148" cy="19019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Infrastructure as code</a:t>
          </a:r>
        </a:p>
        <a:p>
          <a:pPr marL="114300" lvl="1" indent="-114300" algn="l" defTabSz="622300">
            <a:lnSpc>
              <a:spcPct val="90000"/>
            </a:lnSpc>
            <a:spcBef>
              <a:spcPct val="0"/>
            </a:spcBef>
            <a:spcAft>
              <a:spcPct val="15000"/>
            </a:spcAft>
            <a:buChar char="•"/>
          </a:pPr>
          <a:r>
            <a:rPr lang="en-US" sz="1400" kern="1200" dirty="0"/>
            <a:t>Audit and compliance</a:t>
          </a:r>
        </a:p>
        <a:p>
          <a:pPr marL="114300" lvl="1" indent="-114300" algn="l" defTabSz="622300">
            <a:lnSpc>
              <a:spcPct val="90000"/>
            </a:lnSpc>
            <a:spcBef>
              <a:spcPct val="0"/>
            </a:spcBef>
            <a:spcAft>
              <a:spcPct val="15000"/>
            </a:spcAft>
            <a:buChar char="•"/>
          </a:pPr>
          <a:r>
            <a:rPr lang="en-US" sz="1400" kern="1200" dirty="0"/>
            <a:t>Automated deployment</a:t>
          </a:r>
        </a:p>
        <a:p>
          <a:pPr marL="114300" lvl="1" indent="-114300" algn="l" defTabSz="622300">
            <a:lnSpc>
              <a:spcPct val="90000"/>
            </a:lnSpc>
            <a:spcBef>
              <a:spcPct val="0"/>
            </a:spcBef>
            <a:spcAft>
              <a:spcPct val="15000"/>
            </a:spcAft>
            <a:buChar char="•"/>
          </a:pPr>
          <a:r>
            <a:rPr lang="en-US" sz="1400" kern="1200" dirty="0"/>
            <a:t>Application Configuration</a:t>
          </a:r>
        </a:p>
      </dsp:txBody>
      <dsp:txXfrm>
        <a:off x="5985602" y="41780"/>
        <a:ext cx="2315444" cy="1342904"/>
      </dsp:txXfrm>
    </dsp:sp>
    <dsp:sp modelId="{FFCC2ADC-15CB-43A5-8033-42E87BC194EB}">
      <dsp:nvSpPr>
        <dsp:cNvPr id="0" name=""/>
        <dsp:cNvSpPr/>
      </dsp:nvSpPr>
      <dsp:spPr>
        <a:xfrm>
          <a:off x="267773" y="0"/>
          <a:ext cx="3141873" cy="19019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Automated Build</a:t>
          </a:r>
        </a:p>
        <a:p>
          <a:pPr marL="114300" lvl="1" indent="-114300" algn="l" defTabSz="666750">
            <a:lnSpc>
              <a:spcPct val="90000"/>
            </a:lnSpc>
            <a:spcBef>
              <a:spcPct val="0"/>
            </a:spcBef>
            <a:spcAft>
              <a:spcPct val="15000"/>
            </a:spcAft>
            <a:buChar char="•"/>
          </a:pPr>
          <a:r>
            <a:rPr lang="en-US" sz="1500" kern="1200" dirty="0"/>
            <a:t>Automated Testing</a:t>
          </a:r>
        </a:p>
        <a:p>
          <a:pPr marL="114300" lvl="1" indent="-114300" algn="l" defTabSz="666750">
            <a:lnSpc>
              <a:spcPct val="90000"/>
            </a:lnSpc>
            <a:spcBef>
              <a:spcPct val="0"/>
            </a:spcBef>
            <a:spcAft>
              <a:spcPct val="15000"/>
            </a:spcAft>
            <a:buChar char="•"/>
          </a:pPr>
          <a:r>
            <a:rPr lang="en-US" sz="1500" kern="1200" dirty="0"/>
            <a:t>Auto Environment Provisioning</a:t>
          </a:r>
        </a:p>
      </dsp:txBody>
      <dsp:txXfrm>
        <a:off x="309553" y="41780"/>
        <a:ext cx="2115751" cy="1342904"/>
      </dsp:txXfrm>
    </dsp:sp>
    <dsp:sp modelId="{3244AA66-3CFB-4B91-9073-2FAE73DC723B}">
      <dsp:nvSpPr>
        <dsp:cNvPr id="0" name=""/>
        <dsp:cNvSpPr/>
      </dsp:nvSpPr>
      <dsp:spPr>
        <a:xfrm>
          <a:off x="1672285" y="338785"/>
          <a:ext cx="2573578" cy="2573578"/>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Continuous Integration</a:t>
          </a:r>
        </a:p>
      </dsp:txBody>
      <dsp:txXfrm>
        <a:off x="2426069" y="1092569"/>
        <a:ext cx="1819794" cy="1819794"/>
      </dsp:txXfrm>
    </dsp:sp>
    <dsp:sp modelId="{CD2B0874-1411-4274-9671-2F710E7FB267}">
      <dsp:nvSpPr>
        <dsp:cNvPr id="0" name=""/>
        <dsp:cNvSpPr/>
      </dsp:nvSpPr>
      <dsp:spPr>
        <a:xfrm rot="5400000">
          <a:off x="4364736" y="338785"/>
          <a:ext cx="2573578" cy="2573578"/>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Configuration Management</a:t>
          </a:r>
        </a:p>
      </dsp:txBody>
      <dsp:txXfrm rot="-5400000">
        <a:off x="4364736" y="1092569"/>
        <a:ext cx="1819794" cy="1819794"/>
      </dsp:txXfrm>
    </dsp:sp>
    <dsp:sp modelId="{FB111709-D096-4AE3-989F-1134E9B549E2}">
      <dsp:nvSpPr>
        <dsp:cNvPr id="0" name=""/>
        <dsp:cNvSpPr/>
      </dsp:nvSpPr>
      <dsp:spPr>
        <a:xfrm rot="10800000">
          <a:off x="4364736" y="3031235"/>
          <a:ext cx="2573578" cy="2573578"/>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Continuous Deployment</a:t>
          </a:r>
        </a:p>
      </dsp:txBody>
      <dsp:txXfrm rot="10800000">
        <a:off x="4364736" y="3031235"/>
        <a:ext cx="1819794" cy="1819794"/>
      </dsp:txXfrm>
    </dsp:sp>
    <dsp:sp modelId="{9FAACBDA-6A36-4807-87BF-49FA625C7B3C}">
      <dsp:nvSpPr>
        <dsp:cNvPr id="0" name=""/>
        <dsp:cNvSpPr/>
      </dsp:nvSpPr>
      <dsp:spPr>
        <a:xfrm rot="16200000">
          <a:off x="1672285" y="3031235"/>
          <a:ext cx="2573578" cy="2573578"/>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Continuous Delivery</a:t>
          </a:r>
        </a:p>
      </dsp:txBody>
      <dsp:txXfrm rot="5400000">
        <a:off x="2426069" y="3031235"/>
        <a:ext cx="1819794" cy="1819794"/>
      </dsp:txXfrm>
    </dsp:sp>
    <dsp:sp modelId="{4B5C0054-6B99-4D8F-B224-8C47D6B0EC61}">
      <dsp:nvSpPr>
        <dsp:cNvPr id="0" name=""/>
        <dsp:cNvSpPr/>
      </dsp:nvSpPr>
      <dsp:spPr>
        <a:xfrm>
          <a:off x="3861015" y="2436876"/>
          <a:ext cx="888568" cy="77266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071F51-1B69-4D60-B436-49FA136CC7D5}">
      <dsp:nvSpPr>
        <dsp:cNvPr id="0" name=""/>
        <dsp:cNvSpPr/>
      </dsp:nvSpPr>
      <dsp:spPr>
        <a:xfrm rot="10800000">
          <a:off x="3861015" y="2734056"/>
          <a:ext cx="888568" cy="77266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F7E927-676C-42F8-947A-B83A5CD7C2AC}" type="datetimeFigureOut">
              <a:rPr lang="en-CA" smtClean="0"/>
              <a:t>2018-10-11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794CF-F691-442C-9715-E623AA4EE718}" type="slidenum">
              <a:rPr lang="en-CA" smtClean="0"/>
              <a:t>‹#›</a:t>
            </a:fld>
            <a:endParaRPr lang="en-CA"/>
          </a:p>
        </p:txBody>
      </p:sp>
    </p:spTree>
    <p:extLst>
      <p:ext uri="{BB962C8B-B14F-4D97-AF65-F5344CB8AC3E}">
        <p14:creationId xmlns:p14="http://schemas.microsoft.com/office/powerpoint/2010/main" val="2306457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10/11/2018 10:33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19009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http://dev2ops.org/2010/02/what-is-devops/ </a:t>
            </a:r>
          </a:p>
          <a:p>
            <a:endParaRPr lang="en-US" dirty="0"/>
          </a:p>
          <a:p>
            <a:r>
              <a:rPr lang="en-US" dirty="0"/>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r>
              <a:rPr lang="en-US" dirty="0"/>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r>
              <a:rPr lang="en-US" dirty="0"/>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10/11/2018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5411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Pager image: http://www.medicoland.eu/ru/pager&amp;page=4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10/11/2018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73978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Modern application lifecycle management practices enable teams to support a continuous delivery cadence that balances agility and quality, while removing the traditional silos separating developers from operations and business stakeholders.  This improves communication and collaboration within development teams, and drives connections between application and business outcomes. We see three key metrics that are critical to an organization’s ability to enable value delivery with agility and quality. First, the flow of business value must be measured and improved. Understanding what provides business value, and delivering those features on a sustained, regular cadence is key. The second is having the ability to identify and remove bottlenecks to shorten cycle times for delivering those business values. It’s not enough to simply deliver regularly, but also efficiently. And finally, identify and reduce sources of rework, such as bugs, incorrectly specified features, etc.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87022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10/11/2018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760127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http://www.redmine.org/</a:t>
            </a:r>
          </a:p>
          <a:p>
            <a:r>
              <a:rPr lang="en-US" dirty="0"/>
              <a:t>https://www.atlassian.com/software/jira/</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10/11/2018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41791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10/11/2018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570789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11060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6DA6-7709-4126-B92A-EE0554EA7A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3C873DE-4BEF-4D44-A06A-45741DE39E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506F6B7-5E35-4C8F-A9A8-2CAE8133CE7E}"/>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5" name="Footer Placeholder 4">
            <a:extLst>
              <a:ext uri="{FF2B5EF4-FFF2-40B4-BE49-F238E27FC236}">
                <a16:creationId xmlns:a16="http://schemas.microsoft.com/office/drawing/2014/main" id="{B1DB6309-77D6-4F38-BD0D-AE905B709C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F4C7FB6-BDFB-4B9A-AF69-4F0F357E4611}"/>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1102194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30AB-FE9A-47F1-8E20-A4A20B7F2C3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9F56D14-192B-4694-B574-0F1B203408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FC291BB-4767-437B-BE8C-640B8EDF9BD6}"/>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5" name="Footer Placeholder 4">
            <a:extLst>
              <a:ext uri="{FF2B5EF4-FFF2-40B4-BE49-F238E27FC236}">
                <a16:creationId xmlns:a16="http://schemas.microsoft.com/office/drawing/2014/main" id="{0D7C1FFD-0D94-4D60-8111-531CE2889B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2A7BFF1-22A4-4DF3-9F58-609A757BA820}"/>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3625413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84E33F-602C-429B-B58B-E7FD9B10D3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1F94F82-847D-4D78-A5F7-5B2E18F3EB5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30403D4-3DCA-43E5-91BB-D8F2A6CD5FD2}"/>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5" name="Footer Placeholder 4">
            <a:extLst>
              <a:ext uri="{FF2B5EF4-FFF2-40B4-BE49-F238E27FC236}">
                <a16:creationId xmlns:a16="http://schemas.microsoft.com/office/drawing/2014/main" id="{C82F0B54-D1EB-49F9-B60E-F4CDB56295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F78992F-0FF2-47B9-AA92-6709D5331631}"/>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2177961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6D57-DD38-4B6A-B495-47A7E5F2E4A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921C83E-DB8B-4EC9-8D7C-621F2F7023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3A40C-7DF3-4129-B9B6-C9AC4B704206}"/>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5" name="Footer Placeholder 4">
            <a:extLst>
              <a:ext uri="{FF2B5EF4-FFF2-40B4-BE49-F238E27FC236}">
                <a16:creationId xmlns:a16="http://schemas.microsoft.com/office/drawing/2014/main" id="{D500D6EF-3A29-4C6B-9F2B-C10A7063BC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39D541-6DED-4F66-AC4F-183846007669}"/>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85355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82F2-3955-499A-9A80-B192E96A81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B1AE160-053E-4700-9A07-B22D72B671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15D2F9-1158-4E2B-8B9C-9281E43C8B2F}"/>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5" name="Footer Placeholder 4">
            <a:extLst>
              <a:ext uri="{FF2B5EF4-FFF2-40B4-BE49-F238E27FC236}">
                <a16:creationId xmlns:a16="http://schemas.microsoft.com/office/drawing/2014/main" id="{15CD03D3-C002-4C1F-BE31-33E4532F57D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EBEE2D8-15E0-47E0-B16D-33A97034F22E}"/>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2984157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6E4C-4611-403F-9C0C-D89C648E9A1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ED7B6F0-E7F2-4E4D-B91F-478A5B409B6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BD660D2-B0AD-43E0-81BA-76A0B2517FF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7E5D7C9-5F1C-4348-9B20-A2A7DFE9113B}"/>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6" name="Footer Placeholder 5">
            <a:extLst>
              <a:ext uri="{FF2B5EF4-FFF2-40B4-BE49-F238E27FC236}">
                <a16:creationId xmlns:a16="http://schemas.microsoft.com/office/drawing/2014/main" id="{6F52B4FE-5F32-479B-92C4-08C4C9F0EA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11B6F95-2CD4-4DA6-924B-1CD7A60C7365}"/>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3755392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5D11-C3F7-4AE5-93A9-1AE450ABE66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AF7983D-67C3-424B-8CC5-0DF3EE2245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16185C-ABA3-4539-8058-9414FA32466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8B2EF94-8DA2-48F9-8362-5159CB8DC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B0C84C5-F6E9-430C-B4E7-78768741616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033E9A3-72B5-4DE6-8984-3408CE40E200}"/>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8" name="Footer Placeholder 7">
            <a:extLst>
              <a:ext uri="{FF2B5EF4-FFF2-40B4-BE49-F238E27FC236}">
                <a16:creationId xmlns:a16="http://schemas.microsoft.com/office/drawing/2014/main" id="{E0F0C1D1-8C95-41D8-A767-05E709E6D2B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6CE9C51-55FA-4AB8-A152-48048E7060B9}"/>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415036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A868-BE65-46CC-AEC0-18FBDC1DFDE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D817AC5-F419-4995-8C38-B06A64C73177}"/>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4" name="Footer Placeholder 3">
            <a:extLst>
              <a:ext uri="{FF2B5EF4-FFF2-40B4-BE49-F238E27FC236}">
                <a16:creationId xmlns:a16="http://schemas.microsoft.com/office/drawing/2014/main" id="{F816A7F3-8256-4BE1-A60B-78132111B35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71B23F2-78AC-49E3-934C-6F50F75BF3A7}"/>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110814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20A74E-0F88-4B53-853A-52BC5C446CDB}"/>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3" name="Footer Placeholder 2">
            <a:extLst>
              <a:ext uri="{FF2B5EF4-FFF2-40B4-BE49-F238E27FC236}">
                <a16:creationId xmlns:a16="http://schemas.microsoft.com/office/drawing/2014/main" id="{BB0A2338-7A3A-411C-BB18-048052551C2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06B35BE-727F-4301-AB8B-D14D2BB518B0}"/>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1839972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5C18-5989-463A-A931-5961F3C96D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0939C71-ACDB-48F8-8462-E430BEA7F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E59ABAD-6BA3-41A7-A3E0-F6018DF05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E96D8A-E258-4074-ACC7-C8C97274BB33}"/>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6" name="Footer Placeholder 5">
            <a:extLst>
              <a:ext uri="{FF2B5EF4-FFF2-40B4-BE49-F238E27FC236}">
                <a16:creationId xmlns:a16="http://schemas.microsoft.com/office/drawing/2014/main" id="{34CB87FE-CB5F-4419-BE6F-543CAD0EE73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D2A67F3-4D98-4567-9855-FC2AC2ED0758}"/>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578809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651-7743-44D8-A7C9-611B7F391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D0A501E-7A14-4F0E-9D51-2DD259FC2A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9E917ED-013B-495E-8F7F-274807E601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5A9333-E3DD-4E0E-B959-5BFDE9FC8E64}"/>
              </a:ext>
            </a:extLst>
          </p:cNvPr>
          <p:cNvSpPr>
            <a:spLocks noGrp="1"/>
          </p:cNvSpPr>
          <p:nvPr>
            <p:ph type="dt" sz="half" idx="10"/>
          </p:nvPr>
        </p:nvSpPr>
        <p:spPr/>
        <p:txBody>
          <a:bodyPr/>
          <a:lstStyle/>
          <a:p>
            <a:fld id="{90B52057-3BE8-4F39-AD13-67195D453F41}" type="datetimeFigureOut">
              <a:rPr lang="en-CA" smtClean="0"/>
              <a:t>2018-10-11</a:t>
            </a:fld>
            <a:endParaRPr lang="en-CA"/>
          </a:p>
        </p:txBody>
      </p:sp>
      <p:sp>
        <p:nvSpPr>
          <p:cNvPr id="6" name="Footer Placeholder 5">
            <a:extLst>
              <a:ext uri="{FF2B5EF4-FFF2-40B4-BE49-F238E27FC236}">
                <a16:creationId xmlns:a16="http://schemas.microsoft.com/office/drawing/2014/main" id="{3C6B5962-6117-4A62-B079-2C936D4C4C6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D2F49D6-3706-4E6F-8080-379A6753AB39}"/>
              </a:ext>
            </a:extLst>
          </p:cNvPr>
          <p:cNvSpPr>
            <a:spLocks noGrp="1"/>
          </p:cNvSpPr>
          <p:nvPr>
            <p:ph type="sldNum" sz="quarter" idx="12"/>
          </p:nvPr>
        </p:nvSpPr>
        <p:spPr/>
        <p:txBody>
          <a:bodyPr/>
          <a:lstStyle/>
          <a:p>
            <a:fld id="{088E9CF0-7C4C-4D7E-AFB0-B709AB24377C}" type="slidenum">
              <a:rPr lang="en-CA" smtClean="0"/>
              <a:t>‹#›</a:t>
            </a:fld>
            <a:endParaRPr lang="en-CA"/>
          </a:p>
        </p:txBody>
      </p:sp>
    </p:spTree>
    <p:extLst>
      <p:ext uri="{BB962C8B-B14F-4D97-AF65-F5344CB8AC3E}">
        <p14:creationId xmlns:p14="http://schemas.microsoft.com/office/powerpoint/2010/main" val="3473306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65485-5D3B-4C4D-B82C-2558B02B13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69A1BA7-946B-4D3F-8715-811E756FF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45F7C7E-5502-4F38-9BF5-43A9992945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B52057-3BE8-4F39-AD13-67195D453F41}" type="datetimeFigureOut">
              <a:rPr lang="en-CA" smtClean="0"/>
              <a:t>2018-10-11</a:t>
            </a:fld>
            <a:endParaRPr lang="en-CA"/>
          </a:p>
        </p:txBody>
      </p:sp>
      <p:sp>
        <p:nvSpPr>
          <p:cNvPr id="5" name="Footer Placeholder 4">
            <a:extLst>
              <a:ext uri="{FF2B5EF4-FFF2-40B4-BE49-F238E27FC236}">
                <a16:creationId xmlns:a16="http://schemas.microsoft.com/office/drawing/2014/main" id="{036C6F57-6583-4CF7-AC1A-4CE37E6AB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D6AF6ED-59B2-4D36-BE27-1BE4749551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E9CF0-7C4C-4D7E-AFB0-B709AB24377C}" type="slidenum">
              <a:rPr lang="en-CA" smtClean="0"/>
              <a:t>‹#›</a:t>
            </a:fld>
            <a:endParaRPr lang="en-CA"/>
          </a:p>
        </p:txBody>
      </p:sp>
    </p:spTree>
    <p:extLst>
      <p:ext uri="{BB962C8B-B14F-4D97-AF65-F5344CB8AC3E}">
        <p14:creationId xmlns:p14="http://schemas.microsoft.com/office/powerpoint/2010/main" val="340629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microsoft.com/office/2007/relationships/hdphoto" Target="../media/hdphoto3.wdp"/><Relationship Id="rId3" Type="http://schemas.openxmlformats.org/officeDocument/2006/relationships/image" Target="../media/image34.png"/><Relationship Id="rId21" Type="http://schemas.openxmlformats.org/officeDocument/2006/relationships/image" Target="../media/image50.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3.png"/><Relationship Id="rId2" Type="http://schemas.openxmlformats.org/officeDocument/2006/relationships/notesSlide" Target="../notesSlides/notesSlide6.xml"/><Relationship Id="rId16" Type="http://schemas.openxmlformats.org/officeDocument/2006/relationships/image" Target="../media/image47.png"/><Relationship Id="rId20" Type="http://schemas.openxmlformats.org/officeDocument/2006/relationships/image" Target="../media/image33.emf"/><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2.png"/><Relationship Id="rId5" Type="http://schemas.openxmlformats.org/officeDocument/2006/relationships/image" Target="../media/image36.png"/><Relationship Id="rId15" Type="http://schemas.openxmlformats.org/officeDocument/2006/relationships/image" Target="../media/image46.png"/><Relationship Id="rId23" Type="http://schemas.microsoft.com/office/2007/relationships/hdphoto" Target="../media/hdphoto2.wdp"/><Relationship Id="rId28" Type="http://schemas.openxmlformats.org/officeDocument/2006/relationships/image" Target="../media/image27.png"/><Relationship Id="rId10" Type="http://schemas.openxmlformats.org/officeDocument/2006/relationships/image" Target="../media/image41.png"/><Relationship Id="rId19"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1.png"/><Relationship Id="rId27"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6.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59.emf"/><Relationship Id="rId5" Type="http://schemas.openxmlformats.org/officeDocument/2006/relationships/image" Target="../media/image54.png"/><Relationship Id="rId10" Type="http://schemas.openxmlformats.org/officeDocument/2006/relationships/image" Target="../media/image58.emf"/><Relationship Id="rId4" Type="http://schemas.openxmlformats.org/officeDocument/2006/relationships/image" Target="../media/image27.pn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devops cartoon">
            <a:extLst>
              <a:ext uri="{FF2B5EF4-FFF2-40B4-BE49-F238E27FC236}">
                <a16:creationId xmlns:a16="http://schemas.microsoft.com/office/drawing/2014/main" id="{7D464754-3074-4D10-BE97-4EABC6EEA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035" y="1763773"/>
            <a:ext cx="10021455" cy="4547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460612-93E8-4A5F-9897-64D5E436F21E}"/>
              </a:ext>
            </a:extLst>
          </p:cNvPr>
          <p:cNvSpPr txBox="1"/>
          <p:nvPr/>
        </p:nvSpPr>
        <p:spPr>
          <a:xfrm>
            <a:off x="4567382" y="5020458"/>
            <a:ext cx="3920836" cy="1323439"/>
          </a:xfrm>
          <a:prstGeom prst="rect">
            <a:avLst/>
          </a:prstGeom>
          <a:noFill/>
        </p:spPr>
        <p:txBody>
          <a:bodyPr wrap="square" rtlCol="0">
            <a:spAutoFit/>
          </a:bodyPr>
          <a:lstStyle/>
          <a:p>
            <a:r>
              <a:rPr lang="en-CA" sz="8000" dirty="0"/>
              <a:t>DevOps</a:t>
            </a:r>
          </a:p>
        </p:txBody>
      </p:sp>
    </p:spTree>
    <p:extLst>
      <p:ext uri="{BB962C8B-B14F-4D97-AF65-F5344CB8AC3E}">
        <p14:creationId xmlns:p14="http://schemas.microsoft.com/office/powerpoint/2010/main" val="133262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439" y="2168424"/>
            <a:ext cx="4330712" cy="3936773"/>
          </a:xfrm>
          <a:prstGeom prst="rect">
            <a:avLst/>
          </a:prstGeom>
        </p:spPr>
      </p:pic>
      <p:sp>
        <p:nvSpPr>
          <p:cNvPr id="26" name="Freeform 25"/>
          <p:cNvSpPr/>
          <p:nvPr/>
        </p:nvSpPr>
        <p:spPr bwMode="auto">
          <a:xfrm>
            <a:off x="1120531" y="2745788"/>
            <a:ext cx="603842" cy="585166"/>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27798">
            <a:off x="1276506" y="3276916"/>
            <a:ext cx="564749" cy="845629"/>
          </a:xfrm>
          <a:prstGeom prst="rect">
            <a:avLst/>
          </a:prstGeom>
        </p:spPr>
      </p:pic>
      <p:sp>
        <p:nvSpPr>
          <p:cNvPr id="7" name="Title 6"/>
          <p:cNvSpPr>
            <a:spLocks noGrp="1"/>
          </p:cNvSpPr>
          <p:nvPr>
            <p:ph type="title"/>
          </p:nvPr>
        </p:nvSpPr>
        <p:spPr/>
        <p:txBody>
          <a:bodyPr/>
          <a:lstStyle/>
          <a:p>
            <a:r>
              <a:rPr lang="en-US" dirty="0"/>
              <a:t>Traditional Development and Operations</a:t>
            </a:r>
          </a:p>
        </p:txBody>
      </p:sp>
      <p:grpSp>
        <p:nvGrpSpPr>
          <p:cNvPr id="9" name="Group 8"/>
          <p:cNvGrpSpPr/>
          <p:nvPr/>
        </p:nvGrpSpPr>
        <p:grpSpPr>
          <a:xfrm>
            <a:off x="6588633" y="4629072"/>
            <a:ext cx="1341257" cy="709040"/>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8686644" y="4421719"/>
            <a:ext cx="2131360" cy="1702206"/>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Freeform 15"/>
          <p:cNvSpPr/>
          <p:nvPr/>
        </p:nvSpPr>
        <p:spPr bwMode="auto">
          <a:xfrm rot="1768747">
            <a:off x="10073046" y="4004320"/>
            <a:ext cx="298438" cy="530714"/>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sp>
        <p:nvSpPr>
          <p:cNvPr id="17" name="Freeform 87"/>
          <p:cNvSpPr>
            <a:spLocks noChangeAspect="1" noEditPoints="1"/>
          </p:cNvSpPr>
          <p:nvPr/>
        </p:nvSpPr>
        <p:spPr bwMode="auto">
          <a:xfrm>
            <a:off x="10061139" y="3784895"/>
            <a:ext cx="415406" cy="400005"/>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3" name="TextBox 22"/>
          <p:cNvSpPr txBox="1"/>
          <p:nvPr/>
        </p:nvSpPr>
        <p:spPr>
          <a:xfrm>
            <a:off x="842798" y="5930929"/>
            <a:ext cx="1032127"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DEV</a:t>
            </a:r>
          </a:p>
        </p:txBody>
      </p:sp>
      <p:sp>
        <p:nvSpPr>
          <p:cNvPr id="24" name="TextBox 23"/>
          <p:cNvSpPr txBox="1"/>
          <p:nvPr/>
        </p:nvSpPr>
        <p:spPr>
          <a:xfrm>
            <a:off x="5945128" y="5930929"/>
            <a:ext cx="98884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OPS</a:t>
            </a:r>
          </a:p>
        </p:txBody>
      </p:sp>
      <p:sp>
        <p:nvSpPr>
          <p:cNvPr id="3" name="Explosion 1 2"/>
          <p:cNvSpPr/>
          <p:nvPr/>
        </p:nvSpPr>
        <p:spPr bwMode="auto">
          <a:xfrm>
            <a:off x="8270162" y="2610493"/>
            <a:ext cx="3600216" cy="3600216"/>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xplosion 1 4"/>
          <p:cNvSpPr/>
          <p:nvPr/>
        </p:nvSpPr>
        <p:spPr bwMode="auto">
          <a:xfrm rot="9900000">
            <a:off x="8714202" y="2986029"/>
            <a:ext cx="2647405" cy="2647405"/>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Explosion 1 5"/>
          <p:cNvSpPr/>
          <p:nvPr/>
        </p:nvSpPr>
        <p:spPr bwMode="auto">
          <a:xfrm rot="5400000">
            <a:off x="9233488" y="3473807"/>
            <a:ext cx="1879216" cy="1879216"/>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7"/>
          <p:cNvSpPr>
            <a:spLocks noEditPoints="1"/>
          </p:cNvSpPr>
          <p:nvPr/>
        </p:nvSpPr>
        <p:spPr bwMode="auto">
          <a:xfrm>
            <a:off x="1103094" y="2723076"/>
            <a:ext cx="642337" cy="662846"/>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Tree>
    <p:extLst>
      <p:ext uri="{BB962C8B-B14F-4D97-AF65-F5344CB8AC3E}">
        <p14:creationId xmlns:p14="http://schemas.microsoft.com/office/powerpoint/2010/main" val="239217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6" dur="2000" fill="hold"/>
                                        <p:tgtEl>
                                          <p:spTgt spid="27"/>
                                        </p:tgtEl>
                                        <p:attrNameLst>
                                          <p:attrName>ppt_x</p:attrName>
                                          <p:attrName>ppt_y</p:attrName>
                                        </p:attrNameLst>
                                      </p:cBhvr>
                                      <p:rCtr x="14373" y="-3518"/>
                                    </p:animMotion>
                                  </p:childTnLst>
                                </p:cTn>
                              </p:par>
                              <p:par>
                                <p:cTn id="7" presetID="0" presetClass="path" presetSubtype="0" accel="50000" decel="50000" fill="hold" grpId="0" nodeType="with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8" dur="2000" fill="hold"/>
                                        <p:tgtEl>
                                          <p:spTgt spid="26"/>
                                        </p:tgtEl>
                                        <p:attrNameLst>
                                          <p:attrName>ppt_x</p:attrName>
                                          <p:attrName>ppt_y</p:attrName>
                                        </p:attrNameLst>
                                      </p:cBhvr>
                                      <p:rCtr x="14373" y="-3518"/>
                                    </p:animMotion>
                                  </p:childTnLst>
                                </p:cTn>
                              </p:par>
                            </p:childTnLst>
                          </p:cTn>
                        </p:par>
                        <p:par>
                          <p:cTn id="9" fill="hold">
                            <p:stCondLst>
                              <p:cond delay="2000"/>
                            </p:stCondLst>
                            <p:childTnLst>
                              <p:par>
                                <p:cTn id="10" presetID="10" presetClass="entr" presetSubtype="0" fill="hold" nodeType="after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800"/>
                            </p:stCondLst>
                            <p:childTnLst>
                              <p:par>
                                <p:cTn id="14" presetID="10" presetClass="entr" presetSubtype="0" fill="hold" nodeType="after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1" nodeType="withEffect">
                                  <p:stCondLst>
                                    <p:cond delay="3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2" presetClass="exit" presetSubtype="1" fill="hold" grpId="0" nodeType="withEffect">
                                  <p:stCondLst>
                                    <p:cond delay="300"/>
                                  </p:stCondLst>
                                  <p:childTnLst>
                                    <p:animEffect transition="out" filter="wipe(up)">
                                      <p:cBhvr>
                                        <p:cTn id="21" dur="3000"/>
                                        <p:tgtEl>
                                          <p:spTgt spid="16"/>
                                        </p:tgtEl>
                                      </p:cBhvr>
                                    </p:animEffect>
                                    <p:set>
                                      <p:cBhvr>
                                        <p:cTn id="22" dur="1" fill="hold">
                                          <p:stCondLst>
                                            <p:cond delay="2999"/>
                                          </p:stCondLst>
                                        </p:cTn>
                                        <p:tgtEl>
                                          <p:spTgt spid="16"/>
                                        </p:tgtEl>
                                        <p:attrNameLst>
                                          <p:attrName>style.visibility</p:attrName>
                                        </p:attrNameLst>
                                      </p:cBhvr>
                                      <p:to>
                                        <p:strVal val="hidden"/>
                                      </p:to>
                                    </p:set>
                                  </p:childTnLst>
                                </p:cTn>
                              </p:par>
                              <p:par>
                                <p:cTn id="23" presetID="10" presetClass="entr" presetSubtype="0" fill="hold" grpId="1"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7" dur="3000" fill="hold"/>
                                        <p:tgtEl>
                                          <p:spTgt spid="17"/>
                                        </p:tgtEl>
                                        <p:attrNameLst>
                                          <p:attrName>ppt_x</p:attrName>
                                          <p:attrName>ppt_y</p:attrName>
                                        </p:attrNameLst>
                                      </p:cBhvr>
                                    </p:animMotion>
                                  </p:childTnLst>
                                </p:cTn>
                              </p:par>
                              <p:par>
                                <p:cTn id="28" presetID="26" presetClass="emph" presetSubtype="0" repeatCount="10000" fill="hold" grpId="2" nodeType="withEffect">
                                  <p:stCondLst>
                                    <p:cond delay="300"/>
                                  </p:stCondLst>
                                  <p:childTnLst>
                                    <p:animEffect transition="out" filter="fade">
                                      <p:cBhvr>
                                        <p:cTn id="29" dur="300" tmFilter="0, 0; .2, .5; .8, .5; 1, 0"/>
                                        <p:tgtEl>
                                          <p:spTgt spid="17"/>
                                        </p:tgtEl>
                                      </p:cBhvr>
                                    </p:animEffect>
                                    <p:animScale>
                                      <p:cBhvr>
                                        <p:cTn id="30" dur="150" autoRev="1" fill="hold"/>
                                        <p:tgtEl>
                                          <p:spTgt spid="17"/>
                                        </p:tgtEl>
                                      </p:cBhvr>
                                      <p:by x="105000" y="105000"/>
                                    </p:animScale>
                                  </p:childTnLst>
                                </p:cTn>
                              </p:par>
                              <p:par>
                                <p:cTn id="31" presetID="27" presetClass="emph" presetSubtype="0" repeatCount="10000" fill="remove" grpId="3" nodeType="withEffect">
                                  <p:stCondLst>
                                    <p:cond delay="300"/>
                                  </p:stCondLst>
                                  <p:childTnLst>
                                    <p:animClr clrSpc="rgb" dir="cw">
                                      <p:cBhvr override="childStyle">
                                        <p:cTn id="32" dur="150" autoRev="1" fill="remove"/>
                                        <p:tgtEl>
                                          <p:spTgt spid="17"/>
                                        </p:tgtEl>
                                        <p:attrNameLst>
                                          <p:attrName>style.color</p:attrName>
                                        </p:attrNameLst>
                                      </p:cBhvr>
                                      <p:to>
                                        <a:srgbClr val="FFFF00"/>
                                      </p:to>
                                    </p:animClr>
                                    <p:animClr clrSpc="rgb" dir="cw">
                                      <p:cBhvr>
                                        <p:cTn id="33" dur="150" autoRev="1" fill="remove"/>
                                        <p:tgtEl>
                                          <p:spTgt spid="17"/>
                                        </p:tgtEl>
                                        <p:attrNameLst>
                                          <p:attrName>fillcolor</p:attrName>
                                        </p:attrNameLst>
                                      </p:cBhvr>
                                      <p:to>
                                        <a:srgbClr val="FFFF00"/>
                                      </p:to>
                                    </p:animClr>
                                    <p:set>
                                      <p:cBhvr>
                                        <p:cTn id="34" dur="150" autoRev="1" fill="remove"/>
                                        <p:tgtEl>
                                          <p:spTgt spid="17"/>
                                        </p:tgtEl>
                                        <p:attrNameLst>
                                          <p:attrName>fill.type</p:attrName>
                                        </p:attrNameLst>
                                      </p:cBhvr>
                                      <p:to>
                                        <p:strVal val="solid"/>
                                      </p:to>
                                    </p:set>
                                    <p:set>
                                      <p:cBhvr>
                                        <p:cTn id="35" dur="150" autoRev="1" fill="remove"/>
                                        <p:tgtEl>
                                          <p:spTgt spid="17"/>
                                        </p:tgtEl>
                                        <p:attrNameLst>
                                          <p:attrName>fill.on</p:attrName>
                                        </p:attrNameLst>
                                      </p:cBhvr>
                                      <p:to>
                                        <p:strVal val="true"/>
                                      </p:to>
                                    </p:set>
                                  </p:childTnLst>
                                </p:cTn>
                              </p:par>
                              <p:par>
                                <p:cTn id="36" presetID="53" presetClass="entr" presetSubtype="16" fill="hold" grpId="0" nodeType="withEffect">
                                  <p:stCondLst>
                                    <p:cond delay="290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par>
                                <p:cTn id="41" presetID="53" presetClass="entr" presetSubtype="16" fill="hold" grpId="0" nodeType="withEffect">
                                  <p:stCondLst>
                                    <p:cond delay="320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grpId="0" nodeType="withEffect">
                                  <p:stCondLst>
                                    <p:cond delay="350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6" grpId="0" animBg="1"/>
      <p:bldP spid="16" grpId="1" animBg="1"/>
      <p:bldP spid="17" grpId="0" animBg="1"/>
      <p:bldP spid="17" grpId="1" animBg="1"/>
      <p:bldP spid="17" grpId="2" animBg="1"/>
      <p:bldP spid="17" grpId="3" animBg="1"/>
      <p:bldP spid="3" grpId="0" animBg="1"/>
      <p:bldP spid="5" grpId="0" animBg="1"/>
      <p:bldP spid="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Resolving issues without </a:t>
            </a:r>
            <a:r>
              <a:rPr lang="en-US" dirty="0"/>
              <a:t>DevOps</a:t>
            </a:r>
          </a:p>
        </p:txBody>
      </p:sp>
      <p:grpSp>
        <p:nvGrpSpPr>
          <p:cNvPr id="12" name="Group 11"/>
          <p:cNvGrpSpPr/>
          <p:nvPr/>
        </p:nvGrpSpPr>
        <p:grpSpPr>
          <a:xfrm>
            <a:off x="6119580" y="1743372"/>
            <a:ext cx="4770976" cy="4412584"/>
            <a:chOff x="6242290" y="1777833"/>
            <a:chExt cx="4866644" cy="4501066"/>
          </a:xfrm>
        </p:grpSpPr>
        <p:pic>
          <p:nvPicPr>
            <p:cNvPr id="4" name="Picture 3"/>
            <p:cNvPicPr>
              <a:picLocks noChangeAspect="1"/>
            </p:cNvPicPr>
            <p:nvPr/>
          </p:nvPicPr>
          <p:blipFill>
            <a:blip r:embed="rId3"/>
            <a:stretch>
              <a:fillRect/>
            </a:stretch>
          </p:blipFill>
          <p:spPr>
            <a:xfrm>
              <a:off x="6242290" y="1777833"/>
              <a:ext cx="4866644" cy="3261596"/>
            </a:xfrm>
            <a:prstGeom prst="rect">
              <a:avLst/>
            </a:prstGeom>
          </p:spPr>
        </p:pic>
        <p:sp>
          <p:nvSpPr>
            <p:cNvPr id="5" name="TextBox 4"/>
            <p:cNvSpPr txBox="1"/>
            <p:nvPr/>
          </p:nvSpPr>
          <p:spPr>
            <a:xfrm>
              <a:off x="7329321" y="5152451"/>
              <a:ext cx="3176348" cy="1126448"/>
            </a:xfrm>
            <a:prstGeom prst="rect">
              <a:avLst/>
            </a:prstGeom>
            <a:noFill/>
          </p:spPr>
          <p:txBody>
            <a:bodyPr wrap="square" lIns="179285" tIns="143428" rIns="179285" bIns="143428"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sz="1961" dirty="0">
                  <a:gradFill>
                    <a:gsLst>
                      <a:gs pos="2917">
                        <a:srgbClr val="FFFFFF"/>
                      </a:gs>
                      <a:gs pos="30000">
                        <a:srgbClr val="FFFFFF"/>
                      </a:gs>
                    </a:gsLst>
                    <a:lin ang="5400000" scaled="0"/>
                  </a:gradFill>
                </a:rPr>
                <a:t>Operations gets notified </a:t>
              </a:r>
              <a:br>
                <a:rPr lang="en-US" sz="1961" dirty="0">
                  <a:gradFill>
                    <a:gsLst>
                      <a:gs pos="2917">
                        <a:srgbClr val="FFFFFF"/>
                      </a:gs>
                      <a:gs pos="30000">
                        <a:srgbClr val="FFFFFF"/>
                      </a:gs>
                    </a:gsLst>
                    <a:lin ang="5400000" scaled="0"/>
                  </a:gradFill>
                </a:rPr>
              </a:br>
              <a:r>
                <a:rPr lang="en-US" sz="1961" dirty="0">
                  <a:gradFill>
                    <a:gsLst>
                      <a:gs pos="2917">
                        <a:srgbClr val="FFFFFF"/>
                      </a:gs>
                      <a:gs pos="30000">
                        <a:srgbClr val="FFFFFF"/>
                      </a:gs>
                    </a:gsLst>
                    <a:lin ang="5400000" scaled="0"/>
                  </a:gradFill>
                </a:rPr>
                <a:t>of application problem.</a:t>
              </a:r>
            </a:p>
          </p:txBody>
        </p:sp>
      </p:grpSp>
      <p:grpSp>
        <p:nvGrpSpPr>
          <p:cNvPr id="11" name="Group 10"/>
          <p:cNvGrpSpPr/>
          <p:nvPr/>
        </p:nvGrpSpPr>
        <p:grpSpPr>
          <a:xfrm>
            <a:off x="655670" y="1736049"/>
            <a:ext cx="4804998" cy="4383701"/>
            <a:chOff x="668817" y="1770363"/>
            <a:chExt cx="4901348" cy="4471603"/>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817" y="1770363"/>
              <a:ext cx="4901348" cy="3264678"/>
            </a:xfrm>
            <a:prstGeom prst="rect">
              <a:avLst/>
            </a:prstGeom>
          </p:spPr>
        </p:pic>
        <p:sp>
          <p:nvSpPr>
            <p:cNvPr id="8" name="TextBox 7"/>
            <p:cNvSpPr txBox="1"/>
            <p:nvPr/>
          </p:nvSpPr>
          <p:spPr>
            <a:xfrm>
              <a:off x="1565344" y="5115518"/>
              <a:ext cx="3111602" cy="1126448"/>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rgbClr val="FFFFFF"/>
                      </a:gs>
                      <a:gs pos="30000">
                        <a:srgbClr val="FFFFFF"/>
                      </a:gs>
                    </a:gsLst>
                    <a:lin ang="5400000" scaled="0"/>
                  </a:gradFill>
                </a:rPr>
                <a:t>Customer finds problem </a:t>
              </a:r>
              <a:br>
                <a:rPr lang="en-US" sz="1961" dirty="0">
                  <a:gradFill>
                    <a:gsLst>
                      <a:gs pos="2917">
                        <a:srgbClr val="FFFFFF"/>
                      </a:gs>
                      <a:gs pos="30000">
                        <a:srgbClr val="FFFFFF"/>
                      </a:gs>
                    </a:gsLst>
                    <a:lin ang="5400000" scaled="0"/>
                  </a:gradFill>
                </a:rPr>
              </a:br>
              <a:r>
                <a:rPr lang="en-US" sz="1961" dirty="0">
                  <a:gradFill>
                    <a:gsLst>
                      <a:gs pos="2917">
                        <a:srgbClr val="FFFFFF"/>
                      </a:gs>
                      <a:gs pos="30000">
                        <a:srgbClr val="FFFFFF"/>
                      </a:gs>
                    </a:gsLst>
                    <a:lin ang="5400000" scaled="0"/>
                  </a:gradFill>
                </a:rPr>
                <a:t>with your application.</a:t>
              </a:r>
            </a:p>
          </p:txBody>
        </p:sp>
      </p:grpSp>
      <p:grpSp>
        <p:nvGrpSpPr>
          <p:cNvPr id="22" name="Group 21"/>
          <p:cNvGrpSpPr/>
          <p:nvPr/>
        </p:nvGrpSpPr>
        <p:grpSpPr>
          <a:xfrm>
            <a:off x="0" y="487"/>
            <a:ext cx="12238378" cy="6857028"/>
            <a:chOff x="-1" y="0"/>
            <a:chExt cx="12483783" cy="6994526"/>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8404" b="2942"/>
            <a:stretch/>
          </p:blipFill>
          <p:spPr>
            <a:xfrm>
              <a:off x="-1" y="0"/>
              <a:ext cx="12483783" cy="6994526"/>
            </a:xfrm>
            <a:prstGeom prst="rect">
              <a:avLst/>
            </a:prstGeom>
          </p:spPr>
        </p:pic>
        <p:sp>
          <p:nvSpPr>
            <p:cNvPr id="13" name="Rectangle 12"/>
            <p:cNvSpPr/>
            <p:nvPr/>
          </p:nvSpPr>
          <p:spPr bwMode="auto">
            <a:xfrm>
              <a:off x="-1" y="1"/>
              <a:ext cx="12436475" cy="5498031"/>
            </a:xfrm>
            <a:prstGeom prst="rect">
              <a:avLst/>
            </a:prstGeom>
            <a:gradFill>
              <a:gsLst>
                <a:gs pos="0">
                  <a:schemeClr val="bg1">
                    <a:alpha val="60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0000"/>
                    </a:gs>
                    <a:gs pos="100000">
                      <a:srgbClr val="000000">
                        <a:alpha val="0"/>
                      </a:srgbClr>
                    </a:gs>
                  </a:gsLst>
                  <a:lin ang="5400000" scaled="0"/>
                </a:gradFill>
                <a:ea typeface="Segoe UI" pitchFamily="34" charset="0"/>
                <a:cs typeface="Segoe UI" pitchFamily="34" charset="0"/>
              </a:endParaRPr>
            </a:p>
          </p:txBody>
        </p:sp>
        <p:sp>
          <p:nvSpPr>
            <p:cNvPr id="17" name="Rectangle 16"/>
            <p:cNvSpPr/>
            <p:nvPr/>
          </p:nvSpPr>
          <p:spPr bwMode="auto">
            <a:xfrm>
              <a:off x="-1" y="6054253"/>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DEV</a:t>
              </a:r>
            </a:p>
          </p:txBody>
        </p:sp>
        <p:sp>
          <p:nvSpPr>
            <p:cNvPr id="18" name="Rectangle 17"/>
            <p:cNvSpPr/>
            <p:nvPr/>
          </p:nvSpPr>
          <p:spPr bwMode="auto">
            <a:xfrm>
              <a:off x="10538717" y="6055866"/>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OPS</a:t>
              </a:r>
            </a:p>
          </p:txBody>
        </p:sp>
      </p:grpSp>
      <p:grpSp>
        <p:nvGrpSpPr>
          <p:cNvPr id="14" name="Group 5"/>
          <p:cNvGrpSpPr/>
          <p:nvPr/>
        </p:nvGrpSpPr>
        <p:grpSpPr>
          <a:xfrm>
            <a:off x="1582961" y="329844"/>
            <a:ext cx="4305518" cy="2735281"/>
            <a:chOff x="4515019" y="919831"/>
            <a:chExt cx="3744416" cy="2790129"/>
          </a:xfrm>
        </p:grpSpPr>
        <p:sp>
          <p:nvSpPr>
            <p:cNvPr id="15" name="Rectangle 8"/>
            <p:cNvSpPr/>
            <p:nvPr/>
          </p:nvSpPr>
          <p:spPr bwMode="auto">
            <a:xfrm>
              <a:off x="4515019" y="919831"/>
              <a:ext cx="3744416" cy="209594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There is no problem with my code, you’re either deploying wrong or there is a problem with your infrastructure.</a:t>
              </a:r>
            </a:p>
          </p:txBody>
        </p:sp>
        <p:sp>
          <p:nvSpPr>
            <p:cNvPr id="16" name="Right Triangle 9"/>
            <p:cNvSpPr/>
            <p:nvPr/>
          </p:nvSpPr>
          <p:spPr bwMode="auto">
            <a:xfrm rot="10800000" flipH="1">
              <a:off x="6853822" y="3012209"/>
              <a:ext cx="501352"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5148110" y="3217869"/>
            <a:ext cx="4305518" cy="1833783"/>
            <a:chOff x="4515019" y="235474"/>
            <a:chExt cx="3744416" cy="1870554"/>
          </a:xfrm>
        </p:grpSpPr>
        <p:sp>
          <p:nvSpPr>
            <p:cNvPr id="20" name="Rectangle 19"/>
            <p:cNvSpPr/>
            <p:nvPr/>
          </p:nvSpPr>
          <p:spPr bwMode="auto">
            <a:xfrm>
              <a:off x="4515019" y="919831"/>
              <a:ext cx="3744416" cy="118619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Infrastructure looks good, must be a code problem. </a:t>
              </a:r>
            </a:p>
          </p:txBody>
        </p:sp>
        <p:sp>
          <p:nvSpPr>
            <p:cNvPr id="21" name="Right Triangle 20"/>
            <p:cNvSpPr/>
            <p:nvPr/>
          </p:nvSpPr>
          <p:spPr bwMode="auto">
            <a:xfrm flipH="1">
              <a:off x="7434493" y="235474"/>
              <a:ext cx="593105"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758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53" presetClass="entr" presetSubtype="16"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500"/>
                            </p:stCondLst>
                            <p:childTnLst>
                              <p:par>
                                <p:cTn id="24" presetID="10" presetClass="entr" presetSubtype="0" fill="hold" nodeType="afterEffect">
                                  <p:stCondLst>
                                    <p:cond delay="12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blame game  cartoon">
            <a:extLst>
              <a:ext uri="{FF2B5EF4-FFF2-40B4-BE49-F238E27FC236}">
                <a16:creationId xmlns:a16="http://schemas.microsoft.com/office/drawing/2014/main" id="{BB1A5D04-7E18-4221-9A23-9B8D04D4B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153" y="237099"/>
            <a:ext cx="2538506" cy="22783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evops  cartoon">
            <a:extLst>
              <a:ext uri="{FF2B5EF4-FFF2-40B4-BE49-F238E27FC236}">
                <a16:creationId xmlns:a16="http://schemas.microsoft.com/office/drawing/2014/main" id="{9C9C218C-E1FC-4EFC-AFCC-4C4253DA4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624" y="395007"/>
            <a:ext cx="3834449" cy="20894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2C55785-5355-468F-9D06-0C13EAA06C38}"/>
              </a:ext>
            </a:extLst>
          </p:cNvPr>
          <p:cNvPicPr>
            <a:picLocks noChangeAspect="1"/>
          </p:cNvPicPr>
          <p:nvPr/>
        </p:nvPicPr>
        <p:blipFill>
          <a:blip r:embed="rId4"/>
          <a:stretch>
            <a:fillRect/>
          </a:stretch>
        </p:blipFill>
        <p:spPr>
          <a:xfrm>
            <a:off x="823060" y="3499850"/>
            <a:ext cx="3908197" cy="2562192"/>
          </a:xfrm>
          <a:prstGeom prst="rect">
            <a:avLst/>
          </a:prstGeom>
        </p:spPr>
      </p:pic>
      <p:pic>
        <p:nvPicPr>
          <p:cNvPr id="2054" name="Picture 6" descr="Image result for devops failure cartoon">
            <a:extLst>
              <a:ext uri="{FF2B5EF4-FFF2-40B4-BE49-F238E27FC236}">
                <a16:creationId xmlns:a16="http://schemas.microsoft.com/office/drawing/2014/main" id="{1D15C575-F44D-4150-BB6E-A689CBF57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512" y="3671267"/>
            <a:ext cx="4352925" cy="2390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805A56-4858-409D-9C2C-B612348156A1}"/>
              </a:ext>
            </a:extLst>
          </p:cNvPr>
          <p:cNvSpPr txBox="1"/>
          <p:nvPr/>
        </p:nvSpPr>
        <p:spPr>
          <a:xfrm>
            <a:off x="1842655" y="2692400"/>
            <a:ext cx="2823597" cy="369332"/>
          </a:xfrm>
          <a:prstGeom prst="rect">
            <a:avLst/>
          </a:prstGeom>
          <a:noFill/>
        </p:spPr>
        <p:txBody>
          <a:bodyPr wrap="square" rtlCol="0">
            <a:spAutoFit/>
          </a:bodyPr>
          <a:lstStyle/>
          <a:p>
            <a:r>
              <a:rPr lang="en-CA" dirty="0"/>
              <a:t>Blame Game</a:t>
            </a:r>
          </a:p>
        </p:txBody>
      </p:sp>
      <p:sp>
        <p:nvSpPr>
          <p:cNvPr id="7" name="TextBox 6">
            <a:extLst>
              <a:ext uri="{FF2B5EF4-FFF2-40B4-BE49-F238E27FC236}">
                <a16:creationId xmlns:a16="http://schemas.microsoft.com/office/drawing/2014/main" id="{3311034E-E4F5-49D7-BE71-67437508936E}"/>
              </a:ext>
            </a:extLst>
          </p:cNvPr>
          <p:cNvSpPr txBox="1"/>
          <p:nvPr/>
        </p:nvSpPr>
        <p:spPr>
          <a:xfrm>
            <a:off x="6592324" y="2646218"/>
            <a:ext cx="2823597" cy="646331"/>
          </a:xfrm>
          <a:prstGeom prst="rect">
            <a:avLst/>
          </a:prstGeom>
          <a:noFill/>
        </p:spPr>
        <p:txBody>
          <a:bodyPr wrap="square" rtlCol="0">
            <a:spAutoFit/>
          </a:bodyPr>
          <a:lstStyle/>
          <a:p>
            <a:pPr algn="ctr"/>
            <a:r>
              <a:rPr lang="en-CA" dirty="0"/>
              <a:t>Speed difference between Dev and Ops</a:t>
            </a:r>
          </a:p>
        </p:txBody>
      </p:sp>
      <p:sp>
        <p:nvSpPr>
          <p:cNvPr id="8" name="TextBox 7">
            <a:extLst>
              <a:ext uri="{FF2B5EF4-FFF2-40B4-BE49-F238E27FC236}">
                <a16:creationId xmlns:a16="http://schemas.microsoft.com/office/drawing/2014/main" id="{B6AC04D4-ED36-40BC-ADF8-3FAF2AFF7EEF}"/>
              </a:ext>
            </a:extLst>
          </p:cNvPr>
          <p:cNvSpPr txBox="1"/>
          <p:nvPr/>
        </p:nvSpPr>
        <p:spPr>
          <a:xfrm>
            <a:off x="1552301" y="6315494"/>
            <a:ext cx="2823597" cy="369332"/>
          </a:xfrm>
          <a:prstGeom prst="rect">
            <a:avLst/>
          </a:prstGeom>
          <a:noFill/>
        </p:spPr>
        <p:txBody>
          <a:bodyPr wrap="square" rtlCol="0">
            <a:spAutoFit/>
          </a:bodyPr>
          <a:lstStyle/>
          <a:p>
            <a:r>
              <a:rPr lang="en-CA" dirty="0"/>
              <a:t>No time for innovation</a:t>
            </a:r>
          </a:p>
        </p:txBody>
      </p:sp>
      <p:sp>
        <p:nvSpPr>
          <p:cNvPr id="9" name="TextBox 8">
            <a:extLst>
              <a:ext uri="{FF2B5EF4-FFF2-40B4-BE49-F238E27FC236}">
                <a16:creationId xmlns:a16="http://schemas.microsoft.com/office/drawing/2014/main" id="{4A84437C-9DE8-496C-9EDD-483C3C769271}"/>
              </a:ext>
            </a:extLst>
          </p:cNvPr>
          <p:cNvSpPr txBox="1"/>
          <p:nvPr/>
        </p:nvSpPr>
        <p:spPr>
          <a:xfrm>
            <a:off x="7689471" y="6225047"/>
            <a:ext cx="2823597" cy="369332"/>
          </a:xfrm>
          <a:prstGeom prst="rect">
            <a:avLst/>
          </a:prstGeom>
          <a:noFill/>
        </p:spPr>
        <p:txBody>
          <a:bodyPr wrap="square" rtlCol="0">
            <a:spAutoFit/>
          </a:bodyPr>
          <a:lstStyle/>
          <a:p>
            <a:r>
              <a:rPr lang="en-CA" dirty="0"/>
              <a:t>Unpredictable</a:t>
            </a:r>
          </a:p>
        </p:txBody>
      </p:sp>
    </p:spTree>
    <p:extLst>
      <p:ext uri="{BB962C8B-B14F-4D97-AF65-F5344CB8AC3E}">
        <p14:creationId xmlns:p14="http://schemas.microsoft.com/office/powerpoint/2010/main" val="1201713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590800" y="533400"/>
            <a:ext cx="7053263" cy="5393672"/>
          </a:xfrm>
          <a:prstGeom prst="rect">
            <a:avLst/>
          </a:prstGeom>
        </p:spPr>
      </p:pic>
    </p:spTree>
    <p:extLst>
      <p:ext uri="{BB962C8B-B14F-4D97-AF65-F5344CB8AC3E}">
        <p14:creationId xmlns:p14="http://schemas.microsoft.com/office/powerpoint/2010/main" val="5291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collaboration cartoon">
            <a:extLst>
              <a:ext uri="{FF2B5EF4-FFF2-40B4-BE49-F238E27FC236}">
                <a16:creationId xmlns:a16="http://schemas.microsoft.com/office/drawing/2014/main" id="{07F85177-30E7-410D-BB44-1F550FA29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588" y="398251"/>
            <a:ext cx="3862492" cy="2372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B44D72-76AE-4B4E-B7E3-E5667A4E095B}"/>
              </a:ext>
            </a:extLst>
          </p:cNvPr>
          <p:cNvPicPr>
            <a:picLocks noChangeAspect="1"/>
          </p:cNvPicPr>
          <p:nvPr/>
        </p:nvPicPr>
        <p:blipFill>
          <a:blip r:embed="rId3"/>
          <a:stretch>
            <a:fillRect/>
          </a:stretch>
        </p:blipFill>
        <p:spPr>
          <a:xfrm>
            <a:off x="6699912" y="465174"/>
            <a:ext cx="3297302" cy="2525045"/>
          </a:xfrm>
          <a:prstGeom prst="rect">
            <a:avLst/>
          </a:prstGeom>
        </p:spPr>
      </p:pic>
      <p:pic>
        <p:nvPicPr>
          <p:cNvPr id="6" name="Content Placeholder 5">
            <a:extLst>
              <a:ext uri="{FF2B5EF4-FFF2-40B4-BE49-F238E27FC236}">
                <a16:creationId xmlns:a16="http://schemas.microsoft.com/office/drawing/2014/main" id="{5CCAC961-253B-402D-9AA4-DEDD7E07487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11806" y="3193472"/>
            <a:ext cx="2796845" cy="2796845"/>
          </a:xfrm>
        </p:spPr>
      </p:pic>
      <p:pic>
        <p:nvPicPr>
          <p:cNvPr id="7" name="Picture 6">
            <a:extLst>
              <a:ext uri="{FF2B5EF4-FFF2-40B4-BE49-F238E27FC236}">
                <a16:creationId xmlns:a16="http://schemas.microsoft.com/office/drawing/2014/main" id="{534921C3-A10C-41E8-97C9-3C1A49FBFD0D}"/>
              </a:ext>
            </a:extLst>
          </p:cNvPr>
          <p:cNvPicPr>
            <a:picLocks noChangeAspect="1"/>
          </p:cNvPicPr>
          <p:nvPr/>
        </p:nvPicPr>
        <p:blipFill>
          <a:blip r:embed="rId5"/>
          <a:stretch>
            <a:fillRect/>
          </a:stretch>
        </p:blipFill>
        <p:spPr>
          <a:xfrm>
            <a:off x="7193467" y="3429000"/>
            <a:ext cx="2749478" cy="2860194"/>
          </a:xfrm>
          <a:prstGeom prst="rect">
            <a:avLst/>
          </a:prstGeom>
        </p:spPr>
      </p:pic>
      <p:sp>
        <p:nvSpPr>
          <p:cNvPr id="8" name="TextBox 7">
            <a:extLst>
              <a:ext uri="{FF2B5EF4-FFF2-40B4-BE49-F238E27FC236}">
                <a16:creationId xmlns:a16="http://schemas.microsoft.com/office/drawing/2014/main" id="{5D3FE2B9-1677-4404-B7B1-4012951AE0F6}"/>
              </a:ext>
            </a:extLst>
          </p:cNvPr>
          <p:cNvSpPr txBox="1"/>
          <p:nvPr/>
        </p:nvSpPr>
        <p:spPr>
          <a:xfrm>
            <a:off x="1751648" y="2913416"/>
            <a:ext cx="2823597" cy="369332"/>
          </a:xfrm>
          <a:prstGeom prst="rect">
            <a:avLst/>
          </a:prstGeom>
          <a:noFill/>
        </p:spPr>
        <p:txBody>
          <a:bodyPr wrap="square" rtlCol="0">
            <a:spAutoFit/>
          </a:bodyPr>
          <a:lstStyle/>
          <a:p>
            <a:r>
              <a:rPr lang="en-CA" dirty="0"/>
              <a:t>Collaboration/feedback</a:t>
            </a:r>
          </a:p>
        </p:txBody>
      </p:sp>
      <p:sp>
        <p:nvSpPr>
          <p:cNvPr id="9" name="TextBox 8">
            <a:extLst>
              <a:ext uri="{FF2B5EF4-FFF2-40B4-BE49-F238E27FC236}">
                <a16:creationId xmlns:a16="http://schemas.microsoft.com/office/drawing/2014/main" id="{EF5AA67C-1980-4880-90B7-2B2761204352}"/>
              </a:ext>
            </a:extLst>
          </p:cNvPr>
          <p:cNvSpPr txBox="1"/>
          <p:nvPr/>
        </p:nvSpPr>
        <p:spPr>
          <a:xfrm>
            <a:off x="7441730" y="2888618"/>
            <a:ext cx="2823597" cy="369332"/>
          </a:xfrm>
          <a:prstGeom prst="rect">
            <a:avLst/>
          </a:prstGeom>
          <a:noFill/>
        </p:spPr>
        <p:txBody>
          <a:bodyPr wrap="square" rtlCol="0">
            <a:spAutoFit/>
          </a:bodyPr>
          <a:lstStyle/>
          <a:p>
            <a:r>
              <a:rPr lang="en-CA" dirty="0"/>
              <a:t>Active Monitoring</a:t>
            </a:r>
          </a:p>
        </p:txBody>
      </p:sp>
    </p:spTree>
    <p:extLst>
      <p:ext uri="{BB962C8B-B14F-4D97-AF65-F5344CB8AC3E}">
        <p14:creationId xmlns:p14="http://schemas.microsoft.com/office/powerpoint/2010/main" val="51357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ALM framework</a:t>
            </a:r>
          </a:p>
        </p:txBody>
      </p:sp>
      <p:sp>
        <p:nvSpPr>
          <p:cNvPr id="151" name="TextBox 61"/>
          <p:cNvSpPr txBox="1"/>
          <p:nvPr/>
        </p:nvSpPr>
        <p:spPr>
          <a:xfrm>
            <a:off x="7191626" y="3827474"/>
            <a:ext cx="1614917" cy="2112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372" kern="0" dirty="0">
                <a:gradFill>
                  <a:gsLst>
                    <a:gs pos="1031">
                      <a:srgbClr val="FFFFFF"/>
                    </a:gs>
                    <a:gs pos="100000">
                      <a:srgbClr val="FFFFFF"/>
                    </a:gs>
                  </a:gsLst>
                  <a:lin ang="5400000" scaled="0"/>
                </a:gradFill>
              </a:rPr>
              <a:t>Production</a:t>
            </a:r>
          </a:p>
        </p:txBody>
      </p:sp>
      <p:sp>
        <p:nvSpPr>
          <p:cNvPr id="153" name="TextBox 61"/>
          <p:cNvSpPr txBox="1"/>
          <p:nvPr/>
        </p:nvSpPr>
        <p:spPr>
          <a:xfrm>
            <a:off x="3209152" y="3827474"/>
            <a:ext cx="1617715" cy="2112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372" kern="0" dirty="0">
                <a:gradFill>
                  <a:gsLst>
                    <a:gs pos="1031">
                      <a:srgbClr val="FFFFFF"/>
                    </a:gs>
                    <a:gs pos="74000">
                      <a:srgbClr val="FFFFFF"/>
                    </a:gs>
                  </a:gsLst>
                  <a:lin ang="5400000" scaled="0"/>
                </a:gradFill>
              </a:rPr>
              <a:t>Development</a:t>
            </a:r>
          </a:p>
        </p:txBody>
      </p:sp>
      <p:sp>
        <p:nvSpPr>
          <p:cNvPr id="154" name="Donut 6"/>
          <p:cNvSpPr/>
          <p:nvPr/>
        </p:nvSpPr>
        <p:spPr bwMode="auto">
          <a:xfrm>
            <a:off x="3209153" y="1851476"/>
            <a:ext cx="5597390" cy="3607573"/>
          </a:xfrm>
          <a:prstGeom prst="donut">
            <a:avLst>
              <a:gd name="adj" fmla="val 1889"/>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9"/>
          <p:cNvGrpSpPr/>
          <p:nvPr/>
        </p:nvGrpSpPr>
        <p:grpSpPr>
          <a:xfrm flipH="1">
            <a:off x="7025067" y="2827488"/>
            <a:ext cx="1965490" cy="1655552"/>
            <a:chOff x="1263909" y="2530296"/>
            <a:chExt cx="1701186" cy="1424104"/>
          </a:xfrm>
        </p:grpSpPr>
        <p:sp>
          <p:nvSpPr>
            <p:cNvPr id="156"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Isosceles Triangle 328"/>
            <p:cNvSpPr/>
            <p:nvPr/>
          </p:nvSpPr>
          <p:spPr bwMode="auto">
            <a:xfrm>
              <a:off x="1282093"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329"/>
            <p:cNvGrpSpPr/>
            <p:nvPr/>
          </p:nvGrpSpPr>
          <p:grpSpPr>
            <a:xfrm rot="10800000">
              <a:off x="2605496" y="3067058"/>
              <a:ext cx="359599" cy="314691"/>
              <a:chOff x="809112" y="3312713"/>
              <a:chExt cx="595204" cy="520873"/>
            </a:xfrm>
          </p:grpSpPr>
          <p:sp>
            <p:nvSpPr>
              <p:cNvPr id="164"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Isosceles Triangle 331"/>
              <p:cNvSpPr/>
              <p:nvPr/>
            </p:nvSpPr>
            <p:spPr bwMode="auto">
              <a:xfrm>
                <a:off x="809112" y="3343902"/>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5" name="Group 214"/>
          <p:cNvGrpSpPr/>
          <p:nvPr/>
        </p:nvGrpSpPr>
        <p:grpSpPr>
          <a:xfrm>
            <a:off x="7546049" y="3250829"/>
            <a:ext cx="916973" cy="473799"/>
            <a:chOff x="7697572" y="3497262"/>
            <a:chExt cx="935493" cy="483369"/>
          </a:xfrm>
        </p:grpSpPr>
        <p:grpSp>
          <p:nvGrpSpPr>
            <p:cNvPr id="216" name="Group 215"/>
            <p:cNvGrpSpPr/>
            <p:nvPr/>
          </p:nvGrpSpPr>
          <p:grpSpPr>
            <a:xfrm>
              <a:off x="7865367" y="3497262"/>
              <a:ext cx="690606" cy="403213"/>
              <a:chOff x="9346973" y="3662790"/>
              <a:chExt cx="1006499" cy="587648"/>
            </a:xfrm>
          </p:grpSpPr>
          <p:sp>
            <p:nvSpPr>
              <p:cNvPr id="249" name="Rectangle 30"/>
              <p:cNvSpPr/>
              <p:nvPr/>
            </p:nvSpPr>
            <p:spPr bwMode="auto">
              <a:xfrm>
                <a:off x="9375011" y="3662790"/>
                <a:ext cx="654512" cy="475476"/>
              </a:xfrm>
              <a:prstGeom prst="rect">
                <a:avLst/>
              </a:prstGeom>
              <a:solidFill>
                <a:srgbClr val="FFFFFF"/>
              </a:solidFill>
              <a:ln w="10795" cap="flat" cmpd="sng" algn="ctr">
                <a:noFill/>
                <a:prstDash val="solid"/>
                <a:headEnd type="none" w="med" len="med"/>
                <a:tailEnd type="none" w="med" len="med"/>
              </a:ln>
              <a:effectLst/>
            </p:spPr>
            <p:txBody>
              <a:bodyPr vert="horz" wrap="square" lIns="0" tIns="38854" rIns="0" bIns="38854" numCol="1" rtlCol="0" anchor="ctr" anchorCtr="0" compatLnSpc="1">
                <a:prstTxWarp prst="textNoShape">
                  <a:avLst/>
                </a:prstTxWarp>
              </a:bodyPr>
              <a:lstStyle/>
              <a:p>
                <a:pPr algn="ctr" defTabSz="776757" fontAlgn="base">
                  <a:spcBef>
                    <a:spcPct val="0"/>
                  </a:spcBef>
                  <a:spcAft>
                    <a:spcPct val="0"/>
                  </a:spcAft>
                  <a:defRPr/>
                </a:pPr>
                <a:endParaRPr lang="en-US" sz="1667" kern="0" dirty="0">
                  <a:gradFill>
                    <a:gsLst>
                      <a:gs pos="0">
                        <a:srgbClr val="FFFFFF"/>
                      </a:gs>
                      <a:gs pos="100000">
                        <a:srgbClr val="FFFFFF"/>
                      </a:gs>
                    </a:gsLst>
                    <a:lin ang="5400000" scaled="0"/>
                  </a:gradFill>
                </a:endParaRPr>
              </a:p>
            </p:txBody>
          </p:sp>
          <p:grpSp>
            <p:nvGrpSpPr>
              <p:cNvPr id="250" name="Group 31"/>
              <p:cNvGrpSpPr>
                <a:grpSpLocks noChangeAspect="1"/>
              </p:cNvGrpSpPr>
              <p:nvPr/>
            </p:nvGrpSpPr>
            <p:grpSpPr>
              <a:xfrm>
                <a:off x="9346973" y="3663987"/>
                <a:ext cx="1006499" cy="586451"/>
                <a:chOff x="3742936" y="4845973"/>
                <a:chExt cx="1611848" cy="970652"/>
              </a:xfrm>
              <a:solidFill>
                <a:srgbClr val="0072C6">
                  <a:lumMod val="75000"/>
                </a:srgbClr>
              </a:solidFill>
            </p:grpSpPr>
            <p:sp>
              <p:nvSpPr>
                <p:cNvPr id="269" name="Freeform 186"/>
                <p:cNvSpPr>
                  <a:spLocks noEditPoints="1"/>
                </p:cNvSpPr>
                <p:nvPr/>
              </p:nvSpPr>
              <p:spPr bwMode="black">
                <a:xfrm>
                  <a:off x="4953857" y="4976815"/>
                  <a:ext cx="400927" cy="80850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70" name="Freeform 88"/>
                <p:cNvSpPr>
                  <a:spLocks noEditPoints="1"/>
                </p:cNvSpPr>
                <p:nvPr/>
              </p:nvSpPr>
              <p:spPr bwMode="black">
                <a:xfrm>
                  <a:off x="3742936" y="4845973"/>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grpSp>
          <p:grpSp>
            <p:nvGrpSpPr>
              <p:cNvPr id="251" name="Group 32"/>
              <p:cNvGrpSpPr/>
              <p:nvPr/>
            </p:nvGrpSpPr>
            <p:grpSpPr>
              <a:xfrm>
                <a:off x="9443109" y="3726150"/>
                <a:ext cx="521728" cy="382428"/>
                <a:chOff x="-1748541" y="1986635"/>
                <a:chExt cx="1206735" cy="914192"/>
              </a:xfrm>
            </p:grpSpPr>
            <p:sp>
              <p:nvSpPr>
                <p:cNvPr id="252" name="Rectangle 35"/>
                <p:cNvSpPr>
                  <a:spLocks noChangeArrowheads="1"/>
                </p:cNvSpPr>
                <p:nvPr/>
              </p:nvSpPr>
              <p:spPr bwMode="auto">
                <a:xfrm>
                  <a:off x="-1318871" y="2263180"/>
                  <a:ext cx="50281" cy="21483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53"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54"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55"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56"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57"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58"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59" name="Rectangle 42"/>
                <p:cNvSpPr>
                  <a:spLocks noChangeArrowheads="1"/>
                </p:cNvSpPr>
                <p:nvPr/>
              </p:nvSpPr>
              <p:spPr bwMode="auto">
                <a:xfrm>
                  <a:off x="-1389720" y="2423162"/>
                  <a:ext cx="50281" cy="54852"/>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60" name="Rectangle 43"/>
                <p:cNvSpPr>
                  <a:spLocks noChangeArrowheads="1"/>
                </p:cNvSpPr>
                <p:nvPr/>
              </p:nvSpPr>
              <p:spPr bwMode="auto">
                <a:xfrm>
                  <a:off x="-1460570" y="2329457"/>
                  <a:ext cx="50281" cy="148556"/>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61" name="Rectangle 44"/>
                <p:cNvSpPr>
                  <a:spLocks noChangeArrowheads="1"/>
                </p:cNvSpPr>
                <p:nvPr/>
              </p:nvSpPr>
              <p:spPr bwMode="auto">
                <a:xfrm>
                  <a:off x="-1533706" y="2290604"/>
                  <a:ext cx="50281" cy="18740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62" name="Rectangle 45"/>
                <p:cNvSpPr>
                  <a:spLocks noChangeArrowheads="1"/>
                </p:cNvSpPr>
                <p:nvPr/>
              </p:nvSpPr>
              <p:spPr bwMode="auto">
                <a:xfrm>
                  <a:off x="-1604556" y="2361454"/>
                  <a:ext cx="50281" cy="116559"/>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63"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64"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65"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66"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67"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68"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grpSp>
        </p:grpSp>
        <p:grpSp>
          <p:nvGrpSpPr>
            <p:cNvPr id="217" name="Group 216"/>
            <p:cNvGrpSpPr/>
            <p:nvPr/>
          </p:nvGrpSpPr>
          <p:grpSpPr>
            <a:xfrm>
              <a:off x="8494829" y="3741217"/>
              <a:ext cx="138236" cy="229071"/>
              <a:chOff x="9870473" y="3214764"/>
              <a:chExt cx="318099" cy="527121"/>
            </a:xfrm>
          </p:grpSpPr>
          <p:sp>
            <p:nvSpPr>
              <p:cNvPr id="237" name="Freeform 40"/>
              <p:cNvSpPr>
                <a:spLocks/>
              </p:cNvSpPr>
              <p:nvPr/>
            </p:nvSpPr>
            <p:spPr bwMode="auto">
              <a:xfrm>
                <a:off x="9870473" y="3214764"/>
                <a:ext cx="318099" cy="527121"/>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a:solidFill>
                    <a:srgbClr val="505050"/>
                  </a:solidFill>
                </a:endParaRPr>
              </a:p>
            </p:txBody>
          </p:sp>
          <p:sp>
            <p:nvSpPr>
              <p:cNvPr id="238" name="Rectangle 41"/>
              <p:cNvSpPr>
                <a:spLocks noChangeArrowheads="1"/>
              </p:cNvSpPr>
              <p:nvPr/>
            </p:nvSpPr>
            <p:spPr bwMode="auto">
              <a:xfrm>
                <a:off x="9901291" y="3244582"/>
                <a:ext cx="256986" cy="415430"/>
              </a:xfrm>
              <a:prstGeom prst="rect">
                <a:avLst/>
              </a:prstGeom>
              <a:solidFill>
                <a:srgbClr val="FFFFFF"/>
              </a:solidFill>
              <a:ln>
                <a:noFill/>
              </a:ln>
            </p:spPr>
            <p:txBody>
              <a:bodyPr vert="horz" wrap="square" lIns="76178" tIns="38089" rIns="76178" bIns="38089" numCol="1" anchor="t" anchorCtr="0" compatLnSpc="1">
                <a:prstTxWarp prst="textNoShape">
                  <a:avLst/>
                </a:prstTxWarp>
              </a:bodyPr>
              <a:lstStyle/>
              <a:p>
                <a:pPr defTabSz="776938">
                  <a:defRPr/>
                </a:pPr>
                <a:endParaRPr lang="en-US" sz="1529" kern="0">
                  <a:solidFill>
                    <a:srgbClr val="505050"/>
                  </a:solidFill>
                </a:endParaRPr>
              </a:p>
            </p:txBody>
          </p:sp>
          <p:sp>
            <p:nvSpPr>
              <p:cNvPr id="239" name="Oval 48"/>
              <p:cNvSpPr>
                <a:spLocks noChangeArrowheads="1"/>
              </p:cNvSpPr>
              <p:nvPr/>
            </p:nvSpPr>
            <p:spPr bwMode="auto">
              <a:xfrm>
                <a:off x="10014114" y="3683765"/>
                <a:ext cx="30817" cy="28302"/>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a:solidFill>
                    <a:srgbClr val="505050"/>
                  </a:solidFill>
                </a:endParaRPr>
              </a:p>
            </p:txBody>
          </p:sp>
          <p:grpSp>
            <p:nvGrpSpPr>
              <p:cNvPr id="240" name="Group 36"/>
              <p:cNvGrpSpPr/>
              <p:nvPr/>
            </p:nvGrpSpPr>
            <p:grpSpPr>
              <a:xfrm>
                <a:off x="9948642" y="3281524"/>
                <a:ext cx="162959" cy="162242"/>
                <a:chOff x="10588373" y="2719128"/>
                <a:chExt cx="363629" cy="374164"/>
              </a:xfrm>
            </p:grpSpPr>
            <p:sp>
              <p:nvSpPr>
                <p:cNvPr id="247" name="Freeform 46"/>
                <p:cNvSpPr>
                  <a:spLocks/>
                </p:cNvSpPr>
                <p:nvPr/>
              </p:nvSpPr>
              <p:spPr bwMode="auto">
                <a:xfrm>
                  <a:off x="10588373" y="2753110"/>
                  <a:ext cx="338260"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48" name="Freeform 48"/>
                <p:cNvSpPr>
                  <a:spLocks/>
                </p:cNvSpPr>
                <p:nvPr/>
              </p:nvSpPr>
              <p:spPr bwMode="auto">
                <a:xfrm>
                  <a:off x="10782872" y="2719128"/>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grpSp>
          <p:grpSp>
            <p:nvGrpSpPr>
              <p:cNvPr id="241" name="Group 37"/>
              <p:cNvGrpSpPr/>
              <p:nvPr/>
            </p:nvGrpSpPr>
            <p:grpSpPr>
              <a:xfrm>
                <a:off x="9948646" y="3493514"/>
                <a:ext cx="166565" cy="103057"/>
                <a:chOff x="10083334" y="5733541"/>
                <a:chExt cx="282525" cy="180662"/>
              </a:xfrm>
            </p:grpSpPr>
            <p:sp>
              <p:nvSpPr>
                <p:cNvPr id="242"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43"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44"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45"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46"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grpSp>
        </p:grpSp>
        <p:grpSp>
          <p:nvGrpSpPr>
            <p:cNvPr id="218" name="Group 217"/>
            <p:cNvGrpSpPr/>
            <p:nvPr/>
          </p:nvGrpSpPr>
          <p:grpSpPr>
            <a:xfrm>
              <a:off x="7697572" y="3726641"/>
              <a:ext cx="359756" cy="253990"/>
              <a:chOff x="8130193" y="3950287"/>
              <a:chExt cx="359756" cy="253990"/>
            </a:xfrm>
          </p:grpSpPr>
          <p:sp>
            <p:nvSpPr>
              <p:cNvPr id="219" name="Rounded Rectangle 38"/>
              <p:cNvSpPr/>
              <p:nvPr/>
            </p:nvSpPr>
            <p:spPr bwMode="auto">
              <a:xfrm rot="16200000">
                <a:off x="8183076" y="3897404"/>
                <a:ext cx="253990" cy="359756"/>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8854" rIns="0" bIns="38854" numCol="1" rtlCol="0" anchor="ctr" anchorCtr="0" compatLnSpc="1">
                <a:prstTxWarp prst="textNoShape">
                  <a:avLst/>
                </a:prstTxWarp>
              </a:bodyPr>
              <a:lstStyle/>
              <a:p>
                <a:pPr algn="ctr" defTabSz="776757" fontAlgn="base">
                  <a:spcBef>
                    <a:spcPct val="0"/>
                  </a:spcBef>
                  <a:spcAft>
                    <a:spcPct val="0"/>
                  </a:spcAft>
                  <a:defRPr/>
                </a:pPr>
                <a:endParaRPr lang="en-US" sz="1667" kern="0" dirty="0">
                  <a:gradFill>
                    <a:gsLst>
                      <a:gs pos="0">
                        <a:srgbClr val="FFFFFF"/>
                      </a:gs>
                      <a:gs pos="100000">
                        <a:srgbClr val="FFFFFF"/>
                      </a:gs>
                    </a:gsLst>
                    <a:lin ang="5400000" scaled="0"/>
                  </a:gradFill>
                </a:endParaRPr>
              </a:p>
            </p:txBody>
          </p:sp>
          <p:sp>
            <p:nvSpPr>
              <p:cNvPr id="220" name="Rectangle 28"/>
              <p:cNvSpPr>
                <a:spLocks noChangeArrowheads="1"/>
              </p:cNvSpPr>
              <p:nvPr/>
            </p:nvSpPr>
            <p:spPr bwMode="auto">
              <a:xfrm rot="16200000">
                <a:off x="8205080" y="3921223"/>
                <a:ext cx="206471" cy="31297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a:solidFill>
                    <a:srgbClr val="505050"/>
                  </a:solidFill>
                </a:endParaRPr>
              </a:p>
            </p:txBody>
          </p:sp>
          <p:grpSp>
            <p:nvGrpSpPr>
              <p:cNvPr id="221" name="Group 40"/>
              <p:cNvGrpSpPr/>
              <p:nvPr/>
            </p:nvGrpSpPr>
            <p:grpSpPr>
              <a:xfrm rot="16200000">
                <a:off x="8353943" y="4056390"/>
                <a:ext cx="103145" cy="58667"/>
                <a:chOff x="10085257" y="5987235"/>
                <a:chExt cx="284445" cy="167210"/>
              </a:xfrm>
            </p:grpSpPr>
            <p:sp>
              <p:nvSpPr>
                <p:cNvPr id="231" name="Rectangle 36"/>
                <p:cNvSpPr>
                  <a:spLocks noChangeArrowheads="1"/>
                </p:cNvSpPr>
                <p:nvPr/>
              </p:nvSpPr>
              <p:spPr bwMode="auto">
                <a:xfrm>
                  <a:off x="10139070" y="5987235"/>
                  <a:ext cx="21333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32" name="Rectangle 37"/>
                <p:cNvSpPr>
                  <a:spLocks noChangeArrowheads="1"/>
                </p:cNvSpPr>
                <p:nvPr/>
              </p:nvSpPr>
              <p:spPr bwMode="auto">
                <a:xfrm>
                  <a:off x="10085257" y="598723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33" name="Rectangle 38"/>
                <p:cNvSpPr>
                  <a:spLocks noChangeArrowheads="1"/>
                </p:cNvSpPr>
                <p:nvPr/>
              </p:nvSpPr>
              <p:spPr bwMode="auto">
                <a:xfrm>
                  <a:off x="10139070" y="6056425"/>
                  <a:ext cx="23063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34" name="Rectangle 39"/>
                <p:cNvSpPr>
                  <a:spLocks noChangeArrowheads="1"/>
                </p:cNvSpPr>
                <p:nvPr/>
              </p:nvSpPr>
              <p:spPr bwMode="auto">
                <a:xfrm>
                  <a:off x="10085257" y="605642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35" name="Rectangle 40"/>
                <p:cNvSpPr>
                  <a:spLocks noChangeArrowheads="1"/>
                </p:cNvSpPr>
                <p:nvPr/>
              </p:nvSpPr>
              <p:spPr bwMode="auto">
                <a:xfrm>
                  <a:off x="10139070" y="6121771"/>
                  <a:ext cx="171051" cy="3267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36" name="Rectangle 41"/>
                <p:cNvSpPr>
                  <a:spLocks noChangeArrowheads="1"/>
                </p:cNvSpPr>
                <p:nvPr/>
              </p:nvSpPr>
              <p:spPr bwMode="auto">
                <a:xfrm>
                  <a:off x="10085257" y="6121770"/>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grpSp>
          <p:grpSp>
            <p:nvGrpSpPr>
              <p:cNvPr id="222" name="Group 41"/>
              <p:cNvGrpSpPr/>
              <p:nvPr/>
            </p:nvGrpSpPr>
            <p:grpSpPr>
              <a:xfrm rot="16200000">
                <a:off x="8149998" y="4042127"/>
                <a:ext cx="114267" cy="70699"/>
                <a:chOff x="10083334" y="5733541"/>
                <a:chExt cx="282525" cy="180662"/>
              </a:xfrm>
            </p:grpSpPr>
            <p:sp>
              <p:nvSpPr>
                <p:cNvPr id="226"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27"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28"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29"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30"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grpSp>
          <p:grpSp>
            <p:nvGrpSpPr>
              <p:cNvPr id="223" name="Group 42"/>
              <p:cNvGrpSpPr/>
              <p:nvPr/>
            </p:nvGrpSpPr>
            <p:grpSpPr>
              <a:xfrm rot="16200000">
                <a:off x="8256562" y="4038313"/>
                <a:ext cx="88136" cy="88397"/>
                <a:chOff x="10588373" y="2726234"/>
                <a:chExt cx="358113" cy="371210"/>
              </a:xfrm>
            </p:grpSpPr>
            <p:sp>
              <p:nvSpPr>
                <p:cNvPr id="224" name="Freeform 46"/>
                <p:cNvSpPr>
                  <a:spLocks/>
                </p:cNvSpPr>
                <p:nvPr/>
              </p:nvSpPr>
              <p:spPr bwMode="auto">
                <a:xfrm>
                  <a:off x="10588373" y="2757262"/>
                  <a:ext cx="338259"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sp>
              <p:nvSpPr>
                <p:cNvPr id="225" name="Freeform 48"/>
                <p:cNvSpPr>
                  <a:spLocks/>
                </p:cNvSpPr>
                <p:nvPr/>
              </p:nvSpPr>
              <p:spPr bwMode="auto">
                <a:xfrm>
                  <a:off x="10777357" y="2726234"/>
                  <a:ext cx="169129"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dirty="0">
                    <a:solidFill>
                      <a:srgbClr val="505050"/>
                    </a:solidFill>
                  </a:endParaRPr>
                </a:p>
              </p:txBody>
            </p:sp>
          </p:grpSp>
        </p:grpSp>
      </p:grpSp>
      <p:grpSp>
        <p:nvGrpSpPr>
          <p:cNvPr id="271" name="Group 270"/>
          <p:cNvGrpSpPr/>
          <p:nvPr/>
        </p:nvGrpSpPr>
        <p:grpSpPr>
          <a:xfrm>
            <a:off x="3534282" y="3095698"/>
            <a:ext cx="937547" cy="681738"/>
            <a:chOff x="3604781" y="3473038"/>
            <a:chExt cx="956482" cy="695506"/>
          </a:xfrm>
        </p:grpSpPr>
        <p:grpSp>
          <p:nvGrpSpPr>
            <p:cNvPr id="272" name="Group 10"/>
            <p:cNvGrpSpPr/>
            <p:nvPr/>
          </p:nvGrpSpPr>
          <p:grpSpPr>
            <a:xfrm>
              <a:off x="3768997" y="3473038"/>
              <a:ext cx="792266" cy="695506"/>
              <a:chOff x="9615056" y="3095550"/>
              <a:chExt cx="1943915" cy="1696670"/>
            </a:xfrm>
          </p:grpSpPr>
          <p:sp>
            <p:nvSpPr>
              <p:cNvPr id="279"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82">
                  <a:defRPr/>
                </a:pPr>
                <a:endParaRPr lang="en-US" sz="1500" kern="0">
                  <a:solidFill>
                    <a:srgbClr val="000000"/>
                  </a:solidFill>
                </a:endParaRPr>
              </a:p>
            </p:txBody>
          </p:sp>
          <p:sp>
            <p:nvSpPr>
              <p:cNvPr id="280"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82">
                  <a:defRPr/>
                </a:pPr>
                <a:endParaRPr lang="en-US" sz="1500" kern="0">
                  <a:solidFill>
                    <a:srgbClr val="000000"/>
                  </a:solidFill>
                </a:endParaRPr>
              </a:p>
            </p:txBody>
          </p:sp>
          <p:sp>
            <p:nvSpPr>
              <p:cNvPr id="281"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82">
                  <a:defRPr/>
                </a:pPr>
                <a:endParaRPr lang="en-US" sz="1500" kern="0">
                  <a:solidFill>
                    <a:srgbClr val="000000"/>
                  </a:solidFill>
                </a:endParaRPr>
              </a:p>
            </p:txBody>
          </p:sp>
          <p:sp>
            <p:nvSpPr>
              <p:cNvPr id="282"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82">
                  <a:defRPr/>
                </a:pPr>
                <a:endParaRPr lang="en-US" sz="1500" kern="0">
                  <a:solidFill>
                    <a:srgbClr val="000000"/>
                  </a:solidFill>
                </a:endParaRPr>
              </a:p>
            </p:txBody>
          </p:sp>
          <p:grpSp>
            <p:nvGrpSpPr>
              <p:cNvPr id="283" name="Group 321"/>
              <p:cNvGrpSpPr/>
              <p:nvPr/>
            </p:nvGrpSpPr>
            <p:grpSpPr>
              <a:xfrm>
                <a:off x="10013263" y="4210762"/>
                <a:ext cx="580001" cy="581458"/>
                <a:chOff x="10165318" y="4377352"/>
                <a:chExt cx="1023384" cy="1025954"/>
              </a:xfrm>
            </p:grpSpPr>
            <p:sp>
              <p:nvSpPr>
                <p:cNvPr id="284"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82">
                    <a:defRPr/>
                  </a:pPr>
                  <a:endParaRPr lang="en-US" sz="1500" kern="0">
                    <a:solidFill>
                      <a:srgbClr val="000000"/>
                    </a:solidFill>
                  </a:endParaRPr>
                </a:p>
              </p:txBody>
            </p:sp>
            <p:sp>
              <p:nvSpPr>
                <p:cNvPr id="285"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82">
                    <a:defRPr/>
                  </a:pPr>
                  <a:endParaRPr lang="en-US" sz="1500" kern="0">
                    <a:solidFill>
                      <a:srgbClr val="000000"/>
                    </a:solidFill>
                  </a:endParaRPr>
                </a:p>
              </p:txBody>
            </p:sp>
          </p:grpSp>
        </p:grpSp>
        <p:grpSp>
          <p:nvGrpSpPr>
            <p:cNvPr id="273" name="Group 272"/>
            <p:cNvGrpSpPr/>
            <p:nvPr/>
          </p:nvGrpSpPr>
          <p:grpSpPr>
            <a:xfrm>
              <a:off x="3604781" y="3545815"/>
              <a:ext cx="263588" cy="377177"/>
              <a:chOff x="4778181" y="2712052"/>
              <a:chExt cx="184754" cy="264371"/>
            </a:xfrm>
          </p:grpSpPr>
          <p:sp>
            <p:nvSpPr>
              <p:cNvPr id="277" name="Rounded Rectangle 38"/>
              <p:cNvSpPr/>
              <p:nvPr/>
            </p:nvSpPr>
            <p:spPr bwMode="auto">
              <a:xfrm>
                <a:off x="4778181" y="2712052"/>
                <a:ext cx="184754" cy="264371"/>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8854" rIns="0" bIns="38854" numCol="1" rtlCol="0" anchor="ctr" anchorCtr="0" compatLnSpc="1">
                <a:prstTxWarp prst="textNoShape">
                  <a:avLst/>
                </a:prstTxWarp>
              </a:bodyPr>
              <a:lstStyle/>
              <a:p>
                <a:pPr algn="ctr" defTabSz="776757" fontAlgn="base">
                  <a:spcBef>
                    <a:spcPct val="0"/>
                  </a:spcBef>
                  <a:spcAft>
                    <a:spcPct val="0"/>
                  </a:spcAft>
                  <a:defRPr/>
                </a:pPr>
                <a:endParaRPr lang="en-US" sz="1667" kern="0" dirty="0">
                  <a:gradFill>
                    <a:gsLst>
                      <a:gs pos="0">
                        <a:srgbClr val="FFFFFF"/>
                      </a:gs>
                      <a:gs pos="100000">
                        <a:srgbClr val="FFFFFF"/>
                      </a:gs>
                    </a:gsLst>
                    <a:lin ang="5400000" scaled="0"/>
                  </a:gradFill>
                </a:endParaRPr>
              </a:p>
            </p:txBody>
          </p:sp>
          <p:sp>
            <p:nvSpPr>
              <p:cNvPr id="278" name="Rectangle 28"/>
              <p:cNvSpPr>
                <a:spLocks noChangeArrowheads="1"/>
              </p:cNvSpPr>
              <p:nvPr/>
            </p:nvSpPr>
            <p:spPr bwMode="auto">
              <a:xfrm>
                <a:off x="4800428" y="2729242"/>
                <a:ext cx="150189" cy="22999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76938">
                  <a:defRPr/>
                </a:pPr>
                <a:endParaRPr lang="en-US" sz="1529" kern="0">
                  <a:solidFill>
                    <a:srgbClr val="505050"/>
                  </a:solidFill>
                </a:endParaRPr>
              </a:p>
            </p:txBody>
          </p:sp>
        </p:grpSp>
        <p:grpSp>
          <p:nvGrpSpPr>
            <p:cNvPr id="274" name="Group 273"/>
            <p:cNvGrpSpPr/>
            <p:nvPr/>
          </p:nvGrpSpPr>
          <p:grpSpPr>
            <a:xfrm>
              <a:off x="4238253" y="3735367"/>
              <a:ext cx="130703" cy="218147"/>
              <a:chOff x="3433868" y="2528646"/>
              <a:chExt cx="169541" cy="282970"/>
            </a:xfrm>
          </p:grpSpPr>
          <p:sp>
            <p:nvSpPr>
              <p:cNvPr id="275" name="Rectangle 274"/>
              <p:cNvSpPr/>
              <p:nvPr/>
            </p:nvSpPr>
            <p:spPr bwMode="auto">
              <a:xfrm>
                <a:off x="3445673" y="2544014"/>
                <a:ext cx="144186" cy="2577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76982"/>
                <a:endParaRPr lang="en-US" sz="1500" kern="0">
                  <a:solidFill>
                    <a:srgbClr val="000000"/>
                  </a:solidFill>
                </a:endParaRPr>
              </a:p>
            </p:txBody>
          </p:sp>
        </p:grpSp>
      </p:grpSp>
      <p:sp>
        <p:nvSpPr>
          <p:cNvPr id="287" name="TextBox 286"/>
          <p:cNvSpPr txBox="1"/>
          <p:nvPr/>
        </p:nvSpPr>
        <p:spPr>
          <a:xfrm>
            <a:off x="8555269" y="1650556"/>
            <a:ext cx="3108296" cy="778289"/>
          </a:xfrm>
          <a:prstGeom prst="rect">
            <a:avLst/>
          </a:prstGeom>
          <a:noFill/>
        </p:spPr>
        <p:txBody>
          <a:bodyPr wrap="none" lIns="179259" tIns="143408" rIns="179259" bIns="143408" rtlCol="0" anchor="t" anchorCtr="0">
            <a:spAutoFit/>
          </a:bodyPr>
          <a:lstStyle/>
          <a:p>
            <a:pPr algn="r" defTabSz="914044">
              <a:lnSpc>
                <a:spcPct val="90000"/>
              </a:lnSpc>
            </a:pPr>
            <a:r>
              <a:rPr lang="en-US" sz="3528" spc="-150" dirty="0">
                <a:gradFill>
                  <a:gsLst>
                    <a:gs pos="13402">
                      <a:srgbClr val="FFFFFF"/>
                    </a:gs>
                    <a:gs pos="81000">
                      <a:srgbClr val="FFFFFF"/>
                    </a:gs>
                  </a:gsLst>
                  <a:lin ang="5400000" scaled="0"/>
                </a:gradFill>
                <a:latin typeface="Segoe UI Light"/>
              </a:rPr>
              <a:t>Operate + learn</a:t>
            </a:r>
            <a:endParaRPr lang="en-US" sz="2058" spc="-60" dirty="0">
              <a:gradFill>
                <a:gsLst>
                  <a:gs pos="13402">
                    <a:srgbClr val="FFFFFF"/>
                  </a:gs>
                  <a:gs pos="81000">
                    <a:srgbClr val="FFFFFF"/>
                  </a:gs>
                </a:gsLst>
                <a:lin ang="5400000" scaled="0"/>
              </a:gradFill>
            </a:endParaRPr>
          </a:p>
        </p:txBody>
      </p:sp>
      <p:sp>
        <p:nvSpPr>
          <p:cNvPr id="288" name="TextBox 287"/>
          <p:cNvSpPr txBox="1"/>
          <p:nvPr/>
        </p:nvSpPr>
        <p:spPr>
          <a:xfrm>
            <a:off x="750695" y="1650556"/>
            <a:ext cx="1089684" cy="778289"/>
          </a:xfrm>
          <a:prstGeom prst="rect">
            <a:avLst/>
          </a:prstGeom>
          <a:noFill/>
        </p:spPr>
        <p:txBody>
          <a:bodyPr wrap="none" lIns="179259" tIns="143408" rIns="179259" bIns="143408" rtlCol="0" anchor="t" anchorCtr="0">
            <a:spAutoFit/>
          </a:bodyPr>
          <a:lstStyle/>
          <a:p>
            <a:pPr defTabSz="914044">
              <a:lnSpc>
                <a:spcPct val="90000"/>
              </a:lnSpc>
            </a:pPr>
            <a:r>
              <a:rPr lang="en-US" sz="3528" spc="-150" dirty="0">
                <a:gradFill>
                  <a:gsLst>
                    <a:gs pos="13402">
                      <a:srgbClr val="FFFFFF"/>
                    </a:gs>
                    <a:gs pos="81000">
                      <a:srgbClr val="FFFFFF"/>
                    </a:gs>
                  </a:gsLst>
                  <a:lin ang="5400000" scaled="0"/>
                </a:gradFill>
                <a:latin typeface="Segoe UI Light"/>
              </a:rPr>
              <a:t>Plan</a:t>
            </a:r>
            <a:endParaRPr lang="en-US" sz="2058" spc="-60" dirty="0">
              <a:gradFill>
                <a:gsLst>
                  <a:gs pos="13402">
                    <a:srgbClr val="FFFFFF"/>
                  </a:gs>
                  <a:gs pos="81000">
                    <a:srgbClr val="FFFFFF"/>
                  </a:gs>
                </a:gsLst>
                <a:lin ang="5400000" scaled="0"/>
              </a:gradFill>
            </a:endParaRPr>
          </a:p>
        </p:txBody>
      </p:sp>
      <p:sp>
        <p:nvSpPr>
          <p:cNvPr id="289" name="TextBox 288"/>
          <p:cNvSpPr txBox="1"/>
          <p:nvPr/>
        </p:nvSpPr>
        <p:spPr>
          <a:xfrm>
            <a:off x="750697" y="4945169"/>
            <a:ext cx="2871126" cy="778289"/>
          </a:xfrm>
          <a:prstGeom prst="rect">
            <a:avLst/>
          </a:prstGeom>
          <a:noFill/>
        </p:spPr>
        <p:txBody>
          <a:bodyPr wrap="none" lIns="179259" tIns="143408" rIns="179259" bIns="143408" rtlCol="0" anchor="t" anchorCtr="0">
            <a:spAutoFit/>
          </a:bodyPr>
          <a:lstStyle/>
          <a:p>
            <a:pPr defTabSz="914044">
              <a:lnSpc>
                <a:spcPct val="90000"/>
              </a:lnSpc>
            </a:pPr>
            <a:r>
              <a:rPr lang="en-US" sz="3528" spc="-150" dirty="0">
                <a:gradFill>
                  <a:gsLst>
                    <a:gs pos="13402">
                      <a:srgbClr val="FFFFFF"/>
                    </a:gs>
                    <a:gs pos="81000">
                      <a:srgbClr val="FFFFFF"/>
                    </a:gs>
                  </a:gsLst>
                  <a:lin ang="5400000" scaled="0"/>
                </a:gradFill>
                <a:latin typeface="Segoe UI Light"/>
              </a:rPr>
              <a:t>Develop + test</a:t>
            </a:r>
            <a:endParaRPr lang="en-US" sz="2058" spc="-60" dirty="0">
              <a:gradFill>
                <a:gsLst>
                  <a:gs pos="13402">
                    <a:srgbClr val="FFFFFF"/>
                  </a:gs>
                  <a:gs pos="81000">
                    <a:srgbClr val="FFFFFF"/>
                  </a:gs>
                </a:gsLst>
                <a:lin ang="5400000" scaled="0"/>
              </a:gradFill>
            </a:endParaRPr>
          </a:p>
        </p:txBody>
      </p:sp>
      <p:sp>
        <p:nvSpPr>
          <p:cNvPr id="290" name="TextBox 289"/>
          <p:cNvSpPr txBox="1"/>
          <p:nvPr/>
        </p:nvSpPr>
        <p:spPr>
          <a:xfrm>
            <a:off x="10009275" y="4945169"/>
            <a:ext cx="1654290" cy="778289"/>
          </a:xfrm>
          <a:prstGeom prst="rect">
            <a:avLst/>
          </a:prstGeom>
          <a:noFill/>
        </p:spPr>
        <p:txBody>
          <a:bodyPr wrap="none" lIns="179259" tIns="143408" rIns="179259" bIns="143408" rtlCol="0" anchor="t" anchorCtr="0">
            <a:spAutoFit/>
          </a:bodyPr>
          <a:lstStyle/>
          <a:p>
            <a:pPr algn="r" defTabSz="914044">
              <a:lnSpc>
                <a:spcPct val="90000"/>
              </a:lnSpc>
            </a:pPr>
            <a:r>
              <a:rPr lang="en-US" sz="3528" spc="-150" dirty="0">
                <a:gradFill>
                  <a:gsLst>
                    <a:gs pos="13402">
                      <a:srgbClr val="FFFFFF"/>
                    </a:gs>
                    <a:gs pos="81000">
                      <a:srgbClr val="FFFFFF"/>
                    </a:gs>
                  </a:gsLst>
                  <a:lin ang="5400000" scaled="0"/>
                </a:gradFill>
                <a:latin typeface="Segoe UI Light"/>
              </a:rPr>
              <a:t>Release</a:t>
            </a:r>
            <a:endParaRPr lang="en-US" sz="2058" spc="-60" dirty="0">
              <a:gradFill>
                <a:gsLst>
                  <a:gs pos="13402">
                    <a:srgbClr val="FFFFFF"/>
                  </a:gs>
                  <a:gs pos="81000">
                    <a:srgbClr val="FFFFFF"/>
                  </a:gs>
                </a:gsLst>
                <a:lin ang="5400000" scaled="0"/>
              </a:gradFill>
            </a:endParaRPr>
          </a:p>
        </p:txBody>
      </p:sp>
      <p:sp>
        <p:nvSpPr>
          <p:cNvPr id="291" name="Rectangle 1"/>
          <p:cNvSpPr/>
          <p:nvPr/>
        </p:nvSpPr>
        <p:spPr bwMode="auto">
          <a:xfrm rot="10800000">
            <a:off x="4901695" y="1701082"/>
            <a:ext cx="2394909" cy="498255"/>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TextBox 61"/>
          <p:cNvSpPr txBox="1"/>
          <p:nvPr/>
        </p:nvSpPr>
        <p:spPr>
          <a:xfrm>
            <a:off x="5265241" y="1854290"/>
            <a:ext cx="1502546" cy="27155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765" kern="0" dirty="0">
                <a:gradFill>
                  <a:gsLst>
                    <a:gs pos="1031">
                      <a:srgbClr val="FFFFFF"/>
                    </a:gs>
                    <a:gs pos="74000">
                      <a:srgbClr val="FFFFFF"/>
                    </a:gs>
                  </a:gsLst>
                  <a:lin ang="5400000" scaled="0"/>
                </a:gradFill>
              </a:rPr>
              <a:t>Requirements</a:t>
            </a:r>
          </a:p>
        </p:txBody>
      </p:sp>
      <p:sp>
        <p:nvSpPr>
          <p:cNvPr id="292" name="Isosceles Triangle 331"/>
          <p:cNvSpPr/>
          <p:nvPr/>
        </p:nvSpPr>
        <p:spPr bwMode="auto">
          <a:xfrm rot="17237306" flipH="1">
            <a:off x="6974806" y="1873961"/>
            <a:ext cx="396502" cy="343929"/>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3" name="Group 9"/>
          <p:cNvGrpSpPr/>
          <p:nvPr/>
        </p:nvGrpSpPr>
        <p:grpSpPr>
          <a:xfrm flipH="1">
            <a:off x="3048055" y="2827488"/>
            <a:ext cx="1965490" cy="1655552"/>
            <a:chOff x="1263909" y="2530296"/>
            <a:chExt cx="1701186" cy="1424104"/>
          </a:xfrm>
        </p:grpSpPr>
        <p:sp>
          <p:nvSpPr>
            <p:cNvPr id="294"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Isosceles Triangle 328"/>
            <p:cNvSpPr/>
            <p:nvPr/>
          </p:nvSpPr>
          <p:spPr bwMode="auto">
            <a:xfrm>
              <a:off x="1282094"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7" name="Group 329"/>
            <p:cNvGrpSpPr/>
            <p:nvPr/>
          </p:nvGrpSpPr>
          <p:grpSpPr>
            <a:xfrm rot="10800000">
              <a:off x="2605496" y="3067055"/>
              <a:ext cx="359599" cy="314693"/>
              <a:chOff x="809112" y="3312713"/>
              <a:chExt cx="595204" cy="520876"/>
            </a:xfrm>
          </p:grpSpPr>
          <p:sp>
            <p:nvSpPr>
              <p:cNvPr id="298"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Isosceles Triangle 331"/>
              <p:cNvSpPr/>
              <p:nvPr/>
            </p:nvSpPr>
            <p:spPr bwMode="auto">
              <a:xfrm>
                <a:off x="809112" y="3343905"/>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00" name="Rectangle 1"/>
          <p:cNvSpPr/>
          <p:nvPr/>
        </p:nvSpPr>
        <p:spPr bwMode="auto">
          <a:xfrm>
            <a:off x="4883691" y="5062346"/>
            <a:ext cx="2412914" cy="498255"/>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1" name="Group 8"/>
          <p:cNvGrpSpPr/>
          <p:nvPr/>
        </p:nvGrpSpPr>
        <p:grpSpPr>
          <a:xfrm>
            <a:off x="5408051" y="4972021"/>
            <a:ext cx="1331534" cy="678906"/>
            <a:chOff x="3558085" y="4172961"/>
            <a:chExt cx="1829031" cy="892044"/>
          </a:xfrm>
        </p:grpSpPr>
        <p:grpSp>
          <p:nvGrpSpPr>
            <p:cNvPr id="172" name="Group 332"/>
            <p:cNvGrpSpPr/>
            <p:nvPr/>
          </p:nvGrpSpPr>
          <p:grpSpPr>
            <a:xfrm>
              <a:off x="4187485" y="4172961"/>
              <a:ext cx="583517" cy="892044"/>
              <a:chOff x="11312677" y="4385379"/>
              <a:chExt cx="420734" cy="643192"/>
            </a:xfrm>
          </p:grpSpPr>
          <p:sp>
            <p:nvSpPr>
              <p:cNvPr id="201"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0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0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04"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05"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06"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07"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08"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09"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10"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211"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grpSp>
        <p:grpSp>
          <p:nvGrpSpPr>
            <p:cNvPr id="173" name="Group 333"/>
            <p:cNvGrpSpPr/>
            <p:nvPr/>
          </p:nvGrpSpPr>
          <p:grpSpPr>
            <a:xfrm>
              <a:off x="4868313" y="4268205"/>
              <a:ext cx="518803" cy="793115"/>
              <a:chOff x="11312677" y="4385379"/>
              <a:chExt cx="420734" cy="643192"/>
            </a:xfrm>
          </p:grpSpPr>
          <p:sp>
            <p:nvSpPr>
              <p:cNvPr id="18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8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9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9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9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9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9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9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9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9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9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grpSp>
        <p:grpSp>
          <p:nvGrpSpPr>
            <p:cNvPr id="174" name="Group 334"/>
            <p:cNvGrpSpPr/>
            <p:nvPr/>
          </p:nvGrpSpPr>
          <p:grpSpPr>
            <a:xfrm>
              <a:off x="3558085" y="4267909"/>
              <a:ext cx="516852" cy="790133"/>
              <a:chOff x="11312677" y="4385379"/>
              <a:chExt cx="420734" cy="643192"/>
            </a:xfrm>
          </p:grpSpPr>
          <p:sp>
            <p:nvSpPr>
              <p:cNvPr id="17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7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7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7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7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8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8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8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8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8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sp>
            <p:nvSpPr>
              <p:cNvPr id="18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9" rIns="76178" bIns="38089" numCol="1" anchor="t" anchorCtr="0" compatLnSpc="1">
                <a:prstTxWarp prst="textNoShape">
                  <a:avLst/>
                </a:prstTxWarp>
              </a:bodyPr>
              <a:lstStyle/>
              <a:p>
                <a:pPr defTabSz="761704">
                  <a:defRPr/>
                </a:pPr>
                <a:endParaRPr lang="en-US" sz="1500" kern="0">
                  <a:solidFill>
                    <a:srgbClr val="505050"/>
                  </a:solidFill>
                </a:endParaRPr>
              </a:p>
            </p:txBody>
          </p:sp>
        </p:grpSp>
      </p:grpSp>
      <p:sp>
        <p:nvSpPr>
          <p:cNvPr id="212" name="Freeform 211"/>
          <p:cNvSpPr>
            <a:spLocks noEditPoints="1"/>
          </p:cNvSpPr>
          <p:nvPr/>
        </p:nvSpPr>
        <p:spPr bwMode="auto">
          <a:xfrm>
            <a:off x="5043187" y="5226104"/>
            <a:ext cx="323624" cy="255097"/>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ndParaRPr>
          </a:p>
        </p:txBody>
      </p:sp>
      <p:sp>
        <p:nvSpPr>
          <p:cNvPr id="213" name="Freeform 212"/>
          <p:cNvSpPr>
            <a:spLocks noEditPoints="1"/>
          </p:cNvSpPr>
          <p:nvPr/>
        </p:nvSpPr>
        <p:spPr bwMode="auto">
          <a:xfrm flipH="1">
            <a:off x="6797197" y="5195642"/>
            <a:ext cx="339913" cy="280523"/>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ndParaRPr>
          </a:p>
        </p:txBody>
      </p:sp>
      <p:grpSp>
        <p:nvGrpSpPr>
          <p:cNvPr id="5" name="Group 4"/>
          <p:cNvGrpSpPr/>
          <p:nvPr/>
        </p:nvGrpSpPr>
        <p:grpSpPr>
          <a:xfrm>
            <a:off x="5106346" y="3091188"/>
            <a:ext cx="1813066" cy="1142709"/>
            <a:chOff x="5208738" y="3152676"/>
            <a:chExt cx="1849422" cy="1165623"/>
          </a:xfrm>
        </p:grpSpPr>
        <p:grpSp>
          <p:nvGrpSpPr>
            <p:cNvPr id="4" name="Group 3"/>
            <p:cNvGrpSpPr/>
            <p:nvPr/>
          </p:nvGrpSpPr>
          <p:grpSpPr>
            <a:xfrm>
              <a:off x="5521979" y="3152676"/>
              <a:ext cx="1233333" cy="1160925"/>
              <a:chOff x="5521979" y="3152676"/>
              <a:chExt cx="1233333" cy="1160925"/>
            </a:xfrm>
          </p:grpSpPr>
          <p:grpSp>
            <p:nvGrpSpPr>
              <p:cNvPr id="144" name="Group 143"/>
              <p:cNvGrpSpPr/>
              <p:nvPr/>
            </p:nvGrpSpPr>
            <p:grpSpPr>
              <a:xfrm>
                <a:off x="5521979" y="3163077"/>
                <a:ext cx="667449" cy="1123058"/>
                <a:chOff x="5046366" y="4638181"/>
                <a:chExt cx="667449" cy="1123058"/>
              </a:xfrm>
            </p:grpSpPr>
            <p:sp>
              <p:nvSpPr>
                <p:cNvPr id="311" name="Freeform 148"/>
                <p:cNvSpPr>
                  <a:spLocks/>
                </p:cNvSpPr>
                <p:nvPr/>
              </p:nvSpPr>
              <p:spPr bwMode="auto">
                <a:xfrm>
                  <a:off x="5315034" y="4864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2" name="Freeform 145"/>
                <p:cNvSpPr>
                  <a:spLocks/>
                </p:cNvSpPr>
                <p:nvPr/>
              </p:nvSpPr>
              <p:spPr bwMode="auto">
                <a:xfrm>
                  <a:off x="5377537" y="5209420"/>
                  <a:ext cx="170126" cy="31827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3" name="Freeform 146"/>
                <p:cNvSpPr>
                  <a:spLocks/>
                </p:cNvSpPr>
                <p:nvPr/>
              </p:nvSpPr>
              <p:spPr bwMode="auto">
                <a:xfrm>
                  <a:off x="5253213" y="5218144"/>
                  <a:ext cx="139591" cy="310783"/>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4" name="Freeform 149"/>
                <p:cNvSpPr>
                  <a:spLocks/>
                </p:cNvSpPr>
                <p:nvPr/>
              </p:nvSpPr>
              <p:spPr bwMode="auto">
                <a:xfrm>
                  <a:off x="5225768" y="4869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315" name="Oval 144"/>
                <p:cNvSpPr>
                  <a:spLocks noChangeArrowheads="1"/>
                </p:cNvSpPr>
                <p:nvPr/>
              </p:nvSpPr>
              <p:spPr bwMode="auto">
                <a:xfrm>
                  <a:off x="5285185" y="4644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6" name="Freeform 147"/>
                <p:cNvSpPr>
                  <a:spLocks/>
                </p:cNvSpPr>
                <p:nvPr/>
              </p:nvSpPr>
              <p:spPr bwMode="auto">
                <a:xfrm>
                  <a:off x="5253213" y="5218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317" name="Group 316"/>
                <p:cNvGrpSpPr/>
                <p:nvPr/>
              </p:nvGrpSpPr>
              <p:grpSpPr>
                <a:xfrm>
                  <a:off x="5046366" y="4872647"/>
                  <a:ext cx="244284" cy="287906"/>
                  <a:chOff x="978218" y="2040263"/>
                  <a:chExt cx="244284" cy="287906"/>
                </a:xfrm>
              </p:grpSpPr>
              <p:sp>
                <p:nvSpPr>
                  <p:cNvPr id="324"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25"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318" name="Freeform 152"/>
                <p:cNvSpPr>
                  <a:spLocks/>
                </p:cNvSpPr>
                <p:nvPr/>
              </p:nvSpPr>
              <p:spPr bwMode="auto">
                <a:xfrm>
                  <a:off x="5276461" y="4638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9" name="Freeform 153"/>
                <p:cNvSpPr>
                  <a:spLocks/>
                </p:cNvSpPr>
                <p:nvPr/>
              </p:nvSpPr>
              <p:spPr bwMode="auto">
                <a:xfrm>
                  <a:off x="5351363" y="5220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pic>
              <p:nvPicPr>
                <p:cNvPr id="320" name="Picture 3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185" y="4966717"/>
                  <a:ext cx="207282" cy="115834"/>
                </a:xfrm>
                <a:prstGeom prst="rect">
                  <a:avLst/>
                </a:prstGeom>
              </p:spPr>
            </p:pic>
            <p:grpSp>
              <p:nvGrpSpPr>
                <p:cNvPr id="321" name="Group 320"/>
                <p:cNvGrpSpPr/>
                <p:nvPr/>
              </p:nvGrpSpPr>
              <p:grpSpPr>
                <a:xfrm flipH="1">
                  <a:off x="5469531" y="4877705"/>
                  <a:ext cx="244284" cy="287906"/>
                  <a:chOff x="978218" y="2040263"/>
                  <a:chExt cx="244284" cy="287906"/>
                </a:xfrm>
              </p:grpSpPr>
              <p:sp>
                <p:nvSpPr>
                  <p:cNvPr id="322"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23"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grpSp>
            <p:nvGrpSpPr>
              <p:cNvPr id="145" name="Group 144"/>
              <p:cNvGrpSpPr/>
              <p:nvPr/>
            </p:nvGrpSpPr>
            <p:grpSpPr>
              <a:xfrm>
                <a:off x="6112943" y="3152676"/>
                <a:ext cx="642369" cy="1126461"/>
                <a:chOff x="5191549" y="4773048"/>
                <a:chExt cx="642369" cy="1126461"/>
              </a:xfrm>
            </p:grpSpPr>
            <p:sp>
              <p:nvSpPr>
                <p:cNvPr id="200" name="Oval 199"/>
                <p:cNvSpPr>
                  <a:spLocks noChangeArrowheads="1"/>
                </p:cNvSpPr>
                <p:nvPr/>
              </p:nvSpPr>
              <p:spPr bwMode="auto">
                <a:xfrm>
                  <a:off x="5419185" y="4779743"/>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14" name="Freeform 213"/>
                <p:cNvSpPr>
                  <a:spLocks/>
                </p:cNvSpPr>
                <p:nvPr/>
              </p:nvSpPr>
              <p:spPr bwMode="auto">
                <a:xfrm>
                  <a:off x="5504548" y="5347160"/>
                  <a:ext cx="170727" cy="327036"/>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01" name="Freeform 300"/>
                <p:cNvSpPr>
                  <a:spLocks/>
                </p:cNvSpPr>
                <p:nvPr/>
              </p:nvSpPr>
              <p:spPr bwMode="auto">
                <a:xfrm>
                  <a:off x="5382361" y="5357201"/>
                  <a:ext cx="137251" cy="319155"/>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02" name="Freeform 301"/>
                <p:cNvSpPr>
                  <a:spLocks/>
                </p:cNvSpPr>
                <p:nvPr/>
              </p:nvSpPr>
              <p:spPr bwMode="auto">
                <a:xfrm>
                  <a:off x="5382361" y="5357201"/>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03" name="Freeform 302"/>
                <p:cNvSpPr>
                  <a:spLocks/>
                </p:cNvSpPr>
                <p:nvPr/>
              </p:nvSpPr>
              <p:spPr bwMode="auto">
                <a:xfrm>
                  <a:off x="5450987" y="4992315"/>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04" name="Freeform 303"/>
                <p:cNvSpPr>
                  <a:spLocks/>
                </p:cNvSpPr>
                <p:nvPr/>
              </p:nvSpPr>
              <p:spPr bwMode="auto">
                <a:xfrm>
                  <a:off x="5375666" y="4990641"/>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305" name="Freeform 304"/>
                <p:cNvSpPr>
                  <a:spLocks/>
                </p:cNvSpPr>
                <p:nvPr/>
              </p:nvSpPr>
              <p:spPr bwMode="auto">
                <a:xfrm>
                  <a:off x="5191549" y="4995662"/>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06" name="Freeform 305"/>
                <p:cNvSpPr>
                  <a:spLocks/>
                </p:cNvSpPr>
                <p:nvPr/>
              </p:nvSpPr>
              <p:spPr bwMode="auto">
                <a:xfrm>
                  <a:off x="5310388" y="5194844"/>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07" name="Freeform 306"/>
                <p:cNvSpPr>
                  <a:spLocks/>
                </p:cNvSpPr>
                <p:nvPr/>
              </p:nvSpPr>
              <p:spPr bwMode="auto">
                <a:xfrm>
                  <a:off x="5410816" y="4773048"/>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308" name="Picture 3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035" y="5044882"/>
                  <a:ext cx="329213" cy="225572"/>
                </a:xfrm>
                <a:prstGeom prst="rect">
                  <a:avLst/>
                </a:prstGeom>
              </p:spPr>
            </p:pic>
            <p:sp>
              <p:nvSpPr>
                <p:cNvPr id="309" name="Freeform 308"/>
                <p:cNvSpPr>
                  <a:spLocks/>
                </p:cNvSpPr>
                <p:nvPr/>
              </p:nvSpPr>
              <p:spPr bwMode="auto">
                <a:xfrm flipH="1">
                  <a:off x="5587871" y="4997700"/>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10" name="Freeform 309"/>
                <p:cNvSpPr>
                  <a:spLocks/>
                </p:cNvSpPr>
                <p:nvPr/>
              </p:nvSpPr>
              <p:spPr bwMode="auto">
                <a:xfrm flipH="1">
                  <a:off x="5615842" y="519497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grpSp>
          <p:sp>
            <p:nvSpPr>
              <p:cNvPr id="147" name="Oval 146"/>
              <p:cNvSpPr>
                <a:spLocks noChangeArrowheads="1"/>
              </p:cNvSpPr>
              <p:nvPr/>
            </p:nvSpPr>
            <p:spPr bwMode="auto">
              <a:xfrm>
                <a:off x="6064546" y="3193835"/>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48" name="Freeform 147"/>
              <p:cNvSpPr>
                <a:spLocks/>
              </p:cNvSpPr>
              <p:nvPr/>
            </p:nvSpPr>
            <p:spPr bwMode="auto">
              <a:xfrm>
                <a:off x="6149909" y="3761252"/>
                <a:ext cx="170727" cy="305348"/>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49" name="Freeform 148"/>
              <p:cNvSpPr>
                <a:spLocks/>
              </p:cNvSpPr>
              <p:nvPr/>
            </p:nvSpPr>
            <p:spPr bwMode="auto">
              <a:xfrm>
                <a:off x="6027722" y="3771293"/>
                <a:ext cx="137251" cy="297990"/>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50" name="Freeform 149"/>
              <p:cNvSpPr>
                <a:spLocks/>
              </p:cNvSpPr>
              <p:nvPr/>
            </p:nvSpPr>
            <p:spPr bwMode="auto">
              <a:xfrm>
                <a:off x="6027722" y="3771293"/>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52" name="Freeform 151"/>
              <p:cNvSpPr>
                <a:spLocks/>
              </p:cNvSpPr>
              <p:nvPr/>
            </p:nvSpPr>
            <p:spPr bwMode="auto">
              <a:xfrm>
                <a:off x="6096348" y="3406407"/>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57" name="Freeform 156"/>
              <p:cNvSpPr>
                <a:spLocks/>
              </p:cNvSpPr>
              <p:nvPr/>
            </p:nvSpPr>
            <p:spPr bwMode="auto">
              <a:xfrm>
                <a:off x="6021027" y="3404733"/>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159" name="Freeform 158"/>
              <p:cNvSpPr>
                <a:spLocks/>
              </p:cNvSpPr>
              <p:nvPr/>
            </p:nvSpPr>
            <p:spPr bwMode="auto">
              <a:xfrm>
                <a:off x="6056177" y="3187140"/>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160" name="Picture 1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27" y="3522065"/>
                <a:ext cx="158510" cy="109738"/>
              </a:xfrm>
              <a:prstGeom prst="rect">
                <a:avLst/>
              </a:prstGeom>
            </p:spPr>
          </p:pic>
          <p:sp>
            <p:nvSpPr>
              <p:cNvPr id="161" name="Rounded Rectangle 160"/>
              <p:cNvSpPr/>
              <p:nvPr/>
            </p:nvSpPr>
            <p:spPr bwMode="auto">
              <a:xfrm rot="533908">
                <a:off x="5964617" y="3410809"/>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ounded Rectangle 181"/>
              <p:cNvSpPr/>
              <p:nvPr/>
            </p:nvSpPr>
            <p:spPr bwMode="auto">
              <a:xfrm rot="21066092" flipH="1">
                <a:off x="6288401" y="3413190"/>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9" name="Left-Right Arrow 26"/>
            <p:cNvSpPr/>
            <p:nvPr/>
          </p:nvSpPr>
          <p:spPr bwMode="auto">
            <a:xfrm>
              <a:off x="5208738" y="3713261"/>
              <a:ext cx="1849422" cy="605038"/>
            </a:xfrm>
            <a:prstGeom prst="leftRightArrow">
              <a:avLst>
                <a:gd name="adj1" fmla="val 50000"/>
                <a:gd name="adj2" fmla="val 5676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2357" tIns="121885" rIns="152357" bIns="121885" numCol="1" spcCol="0" rtlCol="0" fromWordArt="0" anchor="t" anchorCtr="0" forceAA="0" compatLnSpc="1">
              <a:prstTxWarp prst="textNoShape">
                <a:avLst/>
              </a:prstTxWarp>
              <a:noAutofit/>
            </a:bodyPr>
            <a:lstStyle/>
            <a:p>
              <a:pPr algn="ctr" defTabSz="776757"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61"/>
            <p:cNvSpPr txBox="1"/>
            <p:nvPr/>
          </p:nvSpPr>
          <p:spPr>
            <a:xfrm>
              <a:off x="5208738" y="3903726"/>
              <a:ext cx="1849422"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372" kern="0" dirty="0">
                  <a:gradFill>
                    <a:gsLst>
                      <a:gs pos="3093">
                        <a:srgbClr val="FFFFFF"/>
                      </a:gs>
                      <a:gs pos="85000">
                        <a:srgbClr val="FFFFFF"/>
                      </a:gs>
                    </a:gsLst>
                    <a:lin ang="5400000" scaled="0"/>
                  </a:gradFill>
                </a:rPr>
                <a:t>Collaboration</a:t>
              </a:r>
            </a:p>
          </p:txBody>
        </p:sp>
        <p:sp>
          <p:nvSpPr>
            <p:cNvPr id="181" name="Freeform 180"/>
            <p:cNvSpPr>
              <a:spLocks/>
            </p:cNvSpPr>
            <p:nvPr/>
          </p:nvSpPr>
          <p:spPr bwMode="auto">
            <a:xfrm rot="4158392">
              <a:off x="5911703" y="381475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9" name="Freeform 198"/>
            <p:cNvSpPr>
              <a:spLocks/>
            </p:cNvSpPr>
            <p:nvPr/>
          </p:nvSpPr>
          <p:spPr bwMode="auto">
            <a:xfrm rot="17441608" flipH="1">
              <a:off x="6302880" y="379048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grpSp>
    </p:spTree>
    <p:extLst>
      <p:ext uri="{BB962C8B-B14F-4D97-AF65-F5344CB8AC3E}">
        <p14:creationId xmlns:p14="http://schemas.microsoft.com/office/powerpoint/2010/main" val="302224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5ADB7B-AFC0-4F04-A8D7-77A9C5E0DB20}"/>
              </a:ext>
            </a:extLst>
          </p:cNvPr>
          <p:cNvPicPr>
            <a:picLocks noChangeAspect="1"/>
          </p:cNvPicPr>
          <p:nvPr/>
        </p:nvPicPr>
        <p:blipFill>
          <a:blip r:embed="rId2"/>
          <a:stretch>
            <a:fillRect/>
          </a:stretch>
        </p:blipFill>
        <p:spPr>
          <a:xfrm>
            <a:off x="0" y="844826"/>
            <a:ext cx="12192000" cy="5168348"/>
          </a:xfrm>
          <a:prstGeom prst="rect">
            <a:avLst/>
          </a:prstGeom>
        </p:spPr>
      </p:pic>
    </p:spTree>
    <p:extLst>
      <p:ext uri="{BB962C8B-B14F-4D97-AF65-F5344CB8AC3E}">
        <p14:creationId xmlns:p14="http://schemas.microsoft.com/office/powerpoint/2010/main" val="2408359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1752600" y="381000"/>
          <a:ext cx="86106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958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01806-B470-40F2-8322-999CE0499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3611"/>
            <a:ext cx="12192000" cy="5450778"/>
          </a:xfrm>
          <a:prstGeom prst="rect">
            <a:avLst/>
          </a:prstGeom>
        </p:spPr>
      </p:pic>
    </p:spTree>
    <p:extLst>
      <p:ext uri="{BB962C8B-B14F-4D97-AF65-F5344CB8AC3E}">
        <p14:creationId xmlns:p14="http://schemas.microsoft.com/office/powerpoint/2010/main" val="258969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E48A-DBC1-4589-A5FD-43277F0E48A1}"/>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D119D868-98D6-41CD-A24A-0BB9FC4BD109}"/>
              </a:ext>
            </a:extLst>
          </p:cNvPr>
          <p:cNvPicPr>
            <a:picLocks noChangeAspect="1"/>
          </p:cNvPicPr>
          <p:nvPr/>
        </p:nvPicPr>
        <p:blipFill>
          <a:blip r:embed="rId2"/>
          <a:stretch>
            <a:fillRect/>
          </a:stretch>
        </p:blipFill>
        <p:spPr>
          <a:xfrm>
            <a:off x="0" y="1892150"/>
            <a:ext cx="12192000" cy="4514574"/>
          </a:xfrm>
          <a:prstGeom prst="rect">
            <a:avLst/>
          </a:prstGeom>
        </p:spPr>
      </p:pic>
    </p:spTree>
    <p:extLst>
      <p:ext uri="{BB962C8B-B14F-4D97-AF65-F5344CB8AC3E}">
        <p14:creationId xmlns:p14="http://schemas.microsoft.com/office/powerpoint/2010/main" val="121364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EDA06558-04D6-41DE-9C88-D8F185438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204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766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69DA8-60DE-4630-BBE8-BCA698C1C09B}"/>
              </a:ext>
            </a:extLst>
          </p:cNvPr>
          <p:cNvSpPr>
            <a:spLocks noGrp="1"/>
          </p:cNvSpPr>
          <p:nvPr>
            <p:ph type="title"/>
          </p:nvPr>
        </p:nvSpPr>
        <p:spPr/>
        <p:txBody>
          <a:bodyPr/>
          <a:lstStyle/>
          <a:p>
            <a:endParaRPr lang="en-CA"/>
          </a:p>
        </p:txBody>
      </p:sp>
      <p:pic>
        <p:nvPicPr>
          <p:cNvPr id="3" name="Picture 2">
            <a:extLst>
              <a:ext uri="{FF2B5EF4-FFF2-40B4-BE49-F238E27FC236}">
                <a16:creationId xmlns:a16="http://schemas.microsoft.com/office/drawing/2014/main" id="{ACCBDE14-3E6B-48D0-9D6E-CAD355BEBC8E}"/>
              </a:ext>
            </a:extLst>
          </p:cNvPr>
          <p:cNvPicPr>
            <a:picLocks noChangeAspect="1"/>
          </p:cNvPicPr>
          <p:nvPr/>
        </p:nvPicPr>
        <p:blipFill>
          <a:blip r:embed="rId2"/>
          <a:stretch>
            <a:fillRect/>
          </a:stretch>
        </p:blipFill>
        <p:spPr>
          <a:xfrm>
            <a:off x="286905" y="1733550"/>
            <a:ext cx="11849100" cy="5124450"/>
          </a:xfrm>
          <a:prstGeom prst="rect">
            <a:avLst/>
          </a:prstGeom>
        </p:spPr>
      </p:pic>
    </p:spTree>
    <p:extLst>
      <p:ext uri="{BB962C8B-B14F-4D97-AF65-F5344CB8AC3E}">
        <p14:creationId xmlns:p14="http://schemas.microsoft.com/office/powerpoint/2010/main" val="1529382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7" name="Rounded Rectangle 96"/>
          <p:cNvSpPr/>
          <p:nvPr/>
        </p:nvSpPr>
        <p:spPr bwMode="auto">
          <a:xfrm>
            <a:off x="449014" y="1188258"/>
            <a:ext cx="3035435" cy="2547545"/>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Source</a:t>
            </a:r>
          </a:p>
        </p:txBody>
      </p:sp>
      <p:sp>
        <p:nvSpPr>
          <p:cNvPr id="103" name="Rounded Rectangle 102"/>
          <p:cNvSpPr/>
          <p:nvPr/>
        </p:nvSpPr>
        <p:spPr bwMode="auto">
          <a:xfrm>
            <a:off x="3561058" y="1188258"/>
            <a:ext cx="2011795" cy="2547545"/>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Build</a:t>
            </a:r>
          </a:p>
        </p:txBody>
      </p:sp>
      <p:sp>
        <p:nvSpPr>
          <p:cNvPr id="104" name="Rounded Rectangle 103"/>
          <p:cNvSpPr/>
          <p:nvPr/>
        </p:nvSpPr>
        <p:spPr bwMode="auto">
          <a:xfrm>
            <a:off x="3561058" y="3810500"/>
            <a:ext cx="2011795" cy="2014791"/>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Test</a:t>
            </a:r>
          </a:p>
        </p:txBody>
      </p:sp>
      <p:sp>
        <p:nvSpPr>
          <p:cNvPr id="105" name="Rounded Rectangle 104"/>
          <p:cNvSpPr/>
          <p:nvPr/>
        </p:nvSpPr>
        <p:spPr bwMode="auto">
          <a:xfrm>
            <a:off x="5648056" y="1188258"/>
            <a:ext cx="2011795" cy="4637034"/>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Deployment</a:t>
            </a:r>
          </a:p>
        </p:txBody>
      </p:sp>
      <p:sp>
        <p:nvSpPr>
          <p:cNvPr id="106" name="Rounded Rectangle 105"/>
          <p:cNvSpPr/>
          <p:nvPr/>
        </p:nvSpPr>
        <p:spPr bwMode="auto">
          <a:xfrm>
            <a:off x="7733647" y="1188256"/>
            <a:ext cx="2011795" cy="4637034"/>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Application</a:t>
            </a:r>
          </a:p>
        </p:txBody>
      </p:sp>
      <p:sp>
        <p:nvSpPr>
          <p:cNvPr id="107" name="Rounded Rectangle 106"/>
          <p:cNvSpPr/>
          <p:nvPr/>
        </p:nvSpPr>
        <p:spPr bwMode="auto">
          <a:xfrm>
            <a:off x="9820645" y="1188258"/>
            <a:ext cx="2011795" cy="3585190"/>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Operations</a:t>
            </a:r>
          </a:p>
        </p:txBody>
      </p:sp>
      <p:sp>
        <p:nvSpPr>
          <p:cNvPr id="108" name="Rounded Rectangle 107"/>
          <p:cNvSpPr/>
          <p:nvPr/>
        </p:nvSpPr>
        <p:spPr bwMode="auto">
          <a:xfrm>
            <a:off x="9820645" y="4838307"/>
            <a:ext cx="2011796" cy="1791681"/>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a:solidFill>
                  <a:srgbClr val="FFFFFF">
                    <a:alpha val="50000"/>
                  </a:srgbClr>
                </a:solidFill>
                <a:ea typeface="Segoe UI" pitchFamily="34" charset="0"/>
                <a:cs typeface="Segoe UI" pitchFamily="34" charset="0"/>
              </a:rPr>
              <a:t>Process tools</a:t>
            </a:r>
            <a:endParaRPr lang="en-US" sz="1371" dirty="0">
              <a:solidFill>
                <a:srgbClr val="FFFFFF">
                  <a:alpha val="50000"/>
                </a:srgbClr>
              </a:solidFill>
              <a:ea typeface="Segoe UI" pitchFamily="34" charset="0"/>
              <a:cs typeface="Segoe UI" pitchFamily="34" charset="0"/>
            </a:endParaRPr>
          </a:p>
        </p:txBody>
      </p:sp>
      <p:sp>
        <p:nvSpPr>
          <p:cNvPr id="4" name="Title 3"/>
          <p:cNvSpPr>
            <a:spLocks noGrp="1"/>
          </p:cNvSpPr>
          <p:nvPr>
            <p:ph type="title"/>
          </p:nvPr>
        </p:nvSpPr>
        <p:spPr>
          <a:xfrm>
            <a:off x="425375" y="-4843"/>
            <a:ext cx="10515600" cy="1325563"/>
          </a:xfrm>
        </p:spPr>
        <p:txBody>
          <a:bodyPr/>
          <a:lstStyle/>
          <a:p>
            <a:r>
              <a:rPr lang="en-US" dirty="0">
                <a:solidFill>
                  <a:schemeClr val="bg1"/>
                </a:solidFill>
              </a:rPr>
              <a:t>ALM framework</a:t>
            </a:r>
          </a:p>
        </p:txBody>
      </p:sp>
      <p:sp>
        <p:nvSpPr>
          <p:cNvPr id="71" name="Rounded Rectangle 70"/>
          <p:cNvSpPr/>
          <p:nvPr/>
        </p:nvSpPr>
        <p:spPr bwMode="auto">
          <a:xfrm>
            <a:off x="484505" y="4255397"/>
            <a:ext cx="2010917" cy="966807"/>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469" dirty="0">
                <a:gradFill>
                  <a:gsLst>
                    <a:gs pos="0">
                      <a:srgbClr val="00BCF2"/>
                    </a:gs>
                    <a:gs pos="100000">
                      <a:srgbClr val="00BCF2"/>
                    </a:gs>
                  </a:gsLst>
                  <a:lin ang="5400000" scaled="0"/>
                </a:gradFill>
                <a:ea typeface="Segoe UI" pitchFamily="34" charset="0"/>
                <a:cs typeface="Segoe UI" pitchFamily="34" charset="0"/>
              </a:rPr>
              <a:t>                            </a:t>
            </a:r>
          </a:p>
        </p:txBody>
      </p:sp>
      <p:sp>
        <p:nvSpPr>
          <p:cNvPr id="129" name="AutoShape 115"/>
          <p:cNvSpPr>
            <a:spLocks noChangeAspect="1" noChangeArrowheads="1" noTextEdit="1"/>
          </p:cNvSpPr>
          <p:nvPr/>
        </p:nvSpPr>
        <p:spPr bwMode="auto">
          <a:xfrm>
            <a:off x="399045" y="4980888"/>
            <a:ext cx="1237347" cy="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2" name="Rectangle 155"/>
          <p:cNvSpPr>
            <a:spLocks noChangeArrowheads="1"/>
          </p:cNvSpPr>
          <p:nvPr/>
        </p:nvSpPr>
        <p:spPr bwMode="auto">
          <a:xfrm>
            <a:off x="728791" y="5232201"/>
            <a:ext cx="792350" cy="54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55" name="Group 54"/>
          <p:cNvGrpSpPr/>
          <p:nvPr/>
        </p:nvGrpSpPr>
        <p:grpSpPr>
          <a:xfrm>
            <a:off x="89648" y="4776791"/>
            <a:ext cx="1330162" cy="1105257"/>
            <a:chOff x="958943" y="1820181"/>
            <a:chExt cx="1356835" cy="1127420"/>
          </a:xfrm>
        </p:grpSpPr>
        <p:sp>
          <p:nvSpPr>
            <p:cNvPr id="56"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57"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58"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59"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60"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61" name="Group 60"/>
            <p:cNvGrpSpPr/>
            <p:nvPr/>
          </p:nvGrpSpPr>
          <p:grpSpPr>
            <a:xfrm>
              <a:off x="1388646" y="2014004"/>
              <a:ext cx="311900" cy="222474"/>
              <a:chOff x="1366452" y="1994459"/>
              <a:chExt cx="311900" cy="222474"/>
            </a:xfrm>
          </p:grpSpPr>
          <p:sp>
            <p:nvSpPr>
              <p:cNvPr id="7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62"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63"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64" name="Group 63"/>
            <p:cNvGrpSpPr/>
            <p:nvPr/>
          </p:nvGrpSpPr>
          <p:grpSpPr>
            <a:xfrm>
              <a:off x="958943" y="2054647"/>
              <a:ext cx="244284" cy="287906"/>
              <a:chOff x="978218" y="2040263"/>
              <a:chExt cx="244284" cy="287906"/>
            </a:xfrm>
          </p:grpSpPr>
          <p:sp>
            <p:nvSpPr>
              <p:cNvPr id="7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65"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66"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67" name="Group 66"/>
            <p:cNvGrpSpPr/>
            <p:nvPr/>
          </p:nvGrpSpPr>
          <p:grpSpPr>
            <a:xfrm>
              <a:off x="1261759" y="2339640"/>
              <a:ext cx="1054019" cy="607961"/>
              <a:chOff x="511109" y="5814543"/>
              <a:chExt cx="1041729" cy="600871"/>
            </a:xfrm>
          </p:grpSpPr>
          <p:sp>
            <p:nvSpPr>
              <p:cNvPr id="69"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0"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cxnSp>
        <p:nvCxnSpPr>
          <p:cNvPr id="109" name="Straight Arrow Connector 108"/>
          <p:cNvCxnSpPr/>
          <p:nvPr/>
        </p:nvCxnSpPr>
        <p:spPr>
          <a:xfrm>
            <a:off x="5300735" y="2263337"/>
            <a:ext cx="425022" cy="271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2311097" y="2745788"/>
            <a:ext cx="1112564" cy="110634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353213" y="3307055"/>
            <a:ext cx="0" cy="93916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2357785" y="2068801"/>
            <a:ext cx="1126664"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768626" y="1553366"/>
            <a:ext cx="1582948" cy="1386298"/>
            <a:chOff x="473780" y="1976733"/>
            <a:chExt cx="1614689" cy="1414096"/>
          </a:xfrm>
        </p:grpSpPr>
        <p:sp>
          <p:nvSpPr>
            <p:cNvPr id="125" name="Rounded Rectangle 124"/>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73780" y="2755900"/>
              <a:ext cx="609168" cy="63492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grpSp>
      </p:grpSp>
      <p:sp>
        <p:nvSpPr>
          <p:cNvPr id="128" name="Rounded Rectangle 127"/>
          <p:cNvSpPr/>
          <p:nvPr/>
        </p:nvSpPr>
        <p:spPr bwMode="auto">
          <a:xfrm>
            <a:off x="3858700" y="3994339"/>
            <a:ext cx="1459374" cy="125025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135" name="Rounded Rectangle 134"/>
          <p:cNvSpPr/>
          <p:nvPr/>
        </p:nvSpPr>
        <p:spPr bwMode="auto">
          <a:xfrm>
            <a:off x="3838021" y="1326670"/>
            <a:ext cx="1459374" cy="1954658"/>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149" name="Rounded Rectangle 148"/>
          <p:cNvSpPr/>
          <p:nvPr/>
        </p:nvSpPr>
        <p:spPr bwMode="auto">
          <a:xfrm>
            <a:off x="5834824" y="1321208"/>
            <a:ext cx="1550962" cy="3272900"/>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204" name="Rounded Rectangle 203"/>
          <p:cNvSpPr/>
          <p:nvPr/>
        </p:nvSpPr>
        <p:spPr bwMode="auto">
          <a:xfrm>
            <a:off x="10191536" y="1328321"/>
            <a:ext cx="1405897" cy="282662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221" name="Rounded Rectangle 220"/>
          <p:cNvSpPr/>
          <p:nvPr/>
        </p:nvSpPr>
        <p:spPr bwMode="auto">
          <a:xfrm>
            <a:off x="10040378" y="5043440"/>
            <a:ext cx="1550058" cy="1122890"/>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44814" bIns="4481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endParaRPr lang="en-US" sz="1371" dirty="0">
              <a:gradFill>
                <a:gsLst>
                  <a:gs pos="0">
                    <a:srgbClr val="FFFFFF"/>
                  </a:gs>
                  <a:gs pos="100000">
                    <a:srgbClr val="FFFFFF"/>
                  </a:gs>
                </a:gsLst>
                <a:lin ang="5400000" scaled="0"/>
              </a:gradFill>
              <a:ea typeface="Segoe UI" pitchFamily="34" charset="0"/>
              <a:cs typeface="Segoe UI" pitchFamily="34" charset="0"/>
            </a:endParaRPr>
          </a:p>
        </p:txBody>
      </p:sp>
      <p:cxnSp>
        <p:nvCxnSpPr>
          <p:cNvPr id="231" name="Straight Arrow Connector 230"/>
          <p:cNvCxnSpPr/>
          <p:nvPr/>
        </p:nvCxnSpPr>
        <p:spPr>
          <a:xfrm flipV="1">
            <a:off x="9647013" y="2582161"/>
            <a:ext cx="451883"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5120704" y="4440994"/>
            <a:ext cx="3152551" cy="1670522"/>
            <a:chOff x="4819651" y="2807496"/>
            <a:chExt cx="3562943" cy="3800381"/>
          </a:xfrm>
        </p:grpSpPr>
        <p:cxnSp>
          <p:nvCxnSpPr>
            <p:cNvPr id="233" name="Straight Arrow Connector 232"/>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p:cNvCxnSpPr/>
          <p:nvPr/>
        </p:nvCxnSpPr>
        <p:spPr>
          <a:xfrm flipV="1">
            <a:off x="7455070" y="2582160"/>
            <a:ext cx="425999"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ounded Rectangle 237"/>
          <p:cNvSpPr/>
          <p:nvPr/>
        </p:nvSpPr>
        <p:spPr bwMode="auto">
          <a:xfrm>
            <a:off x="7894166" y="1320956"/>
            <a:ext cx="1718750" cy="2962539"/>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44821" bIns="44821" numCol="1" spcCol="0" rtlCol="0" fromWordArt="0" anchor="b" anchorCtr="0" forceAA="0" compatLnSpc="1">
            <a:prstTxWarp prst="textNoShape">
              <a:avLst/>
            </a:prstTxWarp>
            <a:noAutofit/>
          </a:bodyPr>
          <a:lstStyle/>
          <a:p>
            <a:pPr algn="ctr" defTabSz="914225"/>
            <a:endParaRPr lang="en-US" sz="1568" dirty="0">
              <a:gradFill>
                <a:gsLst>
                  <a:gs pos="0">
                    <a:srgbClr val="FFFFFF"/>
                  </a:gs>
                  <a:gs pos="100000">
                    <a:srgbClr val="FFFFFF"/>
                  </a:gs>
                </a:gsLst>
                <a:lin ang="5400000" scaled="0"/>
              </a:gradFill>
              <a:ea typeface="Segoe UI" pitchFamily="34" charset="0"/>
              <a:cs typeface="Segoe UI" pitchFamily="34" charset="0"/>
            </a:endParaRPr>
          </a:p>
        </p:txBody>
      </p:sp>
      <p:pic>
        <p:nvPicPr>
          <p:cNvPr id="240" name="Picture 239"/>
          <p:cNvPicPr>
            <a:picLocks noChangeAspect="1"/>
          </p:cNvPicPr>
          <p:nvPr/>
        </p:nvPicPr>
        <p:blipFill>
          <a:blip r:embed="rId4"/>
          <a:stretch>
            <a:fillRect/>
          </a:stretch>
        </p:blipFill>
        <p:spPr>
          <a:xfrm>
            <a:off x="7993697" y="1458300"/>
            <a:ext cx="1498069" cy="929483"/>
          </a:xfrm>
          <a:prstGeom prst="rect">
            <a:avLst/>
          </a:prstGeom>
        </p:spPr>
      </p:pic>
      <p:sp>
        <p:nvSpPr>
          <p:cNvPr id="241" name="TextBox 240"/>
          <p:cNvSpPr txBox="1"/>
          <p:nvPr/>
        </p:nvSpPr>
        <p:spPr>
          <a:xfrm>
            <a:off x="8593953" y="1970155"/>
            <a:ext cx="410369" cy="162865"/>
          </a:xfrm>
          <a:prstGeom prst="rect">
            <a:avLst/>
          </a:prstGeom>
          <a:noFill/>
        </p:spPr>
        <p:txBody>
          <a:bodyPr wrap="none" lIns="0" tIns="0" rIns="0" bIns="0" rtlCol="0">
            <a:spAutoFit/>
          </a:bodyPr>
          <a:lstStyle/>
          <a:p>
            <a:pPr>
              <a:lnSpc>
                <a:spcPct val="90000"/>
              </a:lnSpc>
              <a:spcAft>
                <a:spcPts val="588"/>
              </a:spcAft>
            </a:pPr>
            <a:r>
              <a:rPr lang="en-US" sz="1176" dirty="0">
                <a:gradFill>
                  <a:gsLst>
                    <a:gs pos="2917">
                      <a:srgbClr val="0072C6"/>
                    </a:gs>
                    <a:gs pos="30000">
                      <a:srgbClr val="0072C6"/>
                    </a:gs>
                  </a:gsLst>
                  <a:lin ang="5400000" scaled="0"/>
                </a:gradFill>
              </a:rPr>
              <a:t>Cloud</a:t>
            </a:r>
          </a:p>
        </p:txBody>
      </p:sp>
      <p:grpSp>
        <p:nvGrpSpPr>
          <p:cNvPr id="243" name="Group 242"/>
          <p:cNvGrpSpPr/>
          <p:nvPr/>
        </p:nvGrpSpPr>
        <p:grpSpPr>
          <a:xfrm>
            <a:off x="8448113" y="2732076"/>
            <a:ext cx="800085" cy="931518"/>
            <a:chOff x="5394326" y="4936834"/>
            <a:chExt cx="720725" cy="835025"/>
          </a:xfrm>
          <a:solidFill>
            <a:schemeClr val="tx1"/>
          </a:solidFill>
        </p:grpSpPr>
        <p:sp>
          <p:nvSpPr>
            <p:cNvPr id="249"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
          <p:nvSpPr>
            <p:cNvPr id="250"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grpSp>
      <p:sp>
        <p:nvSpPr>
          <p:cNvPr id="245" name="TextBox 244"/>
          <p:cNvSpPr txBox="1"/>
          <p:nvPr/>
        </p:nvSpPr>
        <p:spPr>
          <a:xfrm>
            <a:off x="8215412" y="3735536"/>
            <a:ext cx="1106072" cy="203582"/>
          </a:xfrm>
          <a:prstGeom prst="rect">
            <a:avLst/>
          </a:prstGeom>
          <a:noFill/>
        </p:spPr>
        <p:txBody>
          <a:bodyPr wrap="none" lIns="0" tIns="0" rIns="0" bIns="0" rtlCol="0">
            <a:spAutoFit/>
          </a:bodyPr>
          <a:lstStyle/>
          <a:p>
            <a:pPr>
              <a:lnSpc>
                <a:spcPct val="90000"/>
              </a:lnSpc>
              <a:spcAft>
                <a:spcPts val="588"/>
              </a:spcAft>
            </a:pPr>
            <a:r>
              <a:rPr lang="en-US" sz="1470" dirty="0">
                <a:gradFill>
                  <a:gsLst>
                    <a:gs pos="0">
                      <a:srgbClr val="FFFFFF"/>
                    </a:gs>
                    <a:gs pos="100000">
                      <a:srgbClr val="FFFFFF"/>
                    </a:gs>
                  </a:gsLst>
                  <a:lin ang="5400000" scaled="0"/>
                </a:gradFill>
                <a:ea typeface="Segoe UI" pitchFamily="34" charset="0"/>
                <a:cs typeface="Segoe UI" pitchFamily="34" charset="0"/>
              </a:rPr>
              <a:t>On-premises</a:t>
            </a:r>
          </a:p>
        </p:txBody>
      </p:sp>
      <p:grpSp>
        <p:nvGrpSpPr>
          <p:cNvPr id="3" name="Group 2"/>
          <p:cNvGrpSpPr/>
          <p:nvPr/>
        </p:nvGrpSpPr>
        <p:grpSpPr>
          <a:xfrm>
            <a:off x="1612113" y="4773941"/>
            <a:ext cx="1307069" cy="1108772"/>
            <a:chOff x="1680905" y="4869171"/>
            <a:chExt cx="1333278" cy="1131005"/>
          </a:xfrm>
        </p:grpSpPr>
        <p:grpSp>
          <p:nvGrpSpPr>
            <p:cNvPr id="2" name="Group 1"/>
            <p:cNvGrpSpPr/>
            <p:nvPr/>
          </p:nvGrpSpPr>
          <p:grpSpPr>
            <a:xfrm>
              <a:off x="2312865" y="4869171"/>
              <a:ext cx="701318" cy="1129810"/>
              <a:chOff x="1444680" y="4869171"/>
              <a:chExt cx="701318" cy="1129810"/>
            </a:xfrm>
          </p:grpSpPr>
          <p:sp>
            <p:nvSpPr>
              <p:cNvPr id="78" name="Freeform 77"/>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79" name="Freeform 78"/>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80" name="Oval 79"/>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81" name="Freeform 80"/>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82" name="Freeform 8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83" name="Freeform 82"/>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84" name="Freeform 83"/>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85" name="Freeform 8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86" name="Freeform 8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87" name="Freeform 8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88" name="Freeform 8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89" name="Group 88"/>
            <p:cNvGrpSpPr/>
            <p:nvPr/>
          </p:nvGrpSpPr>
          <p:grpSpPr>
            <a:xfrm>
              <a:off x="1680905" y="5392215"/>
              <a:ext cx="1054019" cy="607961"/>
              <a:chOff x="511109" y="5814543"/>
              <a:chExt cx="1041729" cy="600871"/>
            </a:xfrm>
          </p:grpSpPr>
          <p:sp>
            <p:nvSpPr>
              <p:cNvPr id="9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92"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9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grpSp>
        <p:nvGrpSpPr>
          <p:cNvPr id="93" name="Group 92"/>
          <p:cNvGrpSpPr/>
          <p:nvPr/>
        </p:nvGrpSpPr>
        <p:grpSpPr>
          <a:xfrm>
            <a:off x="845419" y="5515844"/>
            <a:ext cx="1313882" cy="1108108"/>
            <a:chOff x="3806610" y="1466845"/>
            <a:chExt cx="1340228" cy="1130328"/>
          </a:xfrm>
        </p:grpSpPr>
        <p:sp>
          <p:nvSpPr>
            <p:cNvPr id="95" name="Freeform 94"/>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96" name="Freeform 95"/>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98" name="Oval 97"/>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99" name="Freeform 98"/>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00" name="Freeform 99"/>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01" name="Freeform 100"/>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02" name="Freeform 101"/>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14" name="Freeform 113"/>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126" name="Freeform 125"/>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27" name="Freeform 126"/>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30" name="Freeform 129"/>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grpSp>
          <p:nvGrpSpPr>
            <p:cNvPr id="131" name="Group 130"/>
            <p:cNvGrpSpPr/>
            <p:nvPr/>
          </p:nvGrpSpPr>
          <p:grpSpPr>
            <a:xfrm>
              <a:off x="4092819" y="1989212"/>
              <a:ext cx="1054019" cy="607961"/>
              <a:chOff x="511109" y="5814543"/>
              <a:chExt cx="1041729" cy="600871"/>
            </a:xfrm>
          </p:grpSpPr>
          <p:sp>
            <p:nvSpPr>
              <p:cNvPr id="13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6"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pic>
          <p:nvPicPr>
            <p:cNvPr id="133" name="Picture 1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spTree>
    <p:extLst>
      <p:ext uri="{BB962C8B-B14F-4D97-AF65-F5344CB8AC3E}">
        <p14:creationId xmlns:p14="http://schemas.microsoft.com/office/powerpoint/2010/main" val="26607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wipe(down)">
                                      <p:cBhvr>
                                        <p:cTn id="18" dur="500"/>
                                        <p:tgtEl>
                                          <p:spTgt spid="111"/>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500"/>
                                        <p:tgtEl>
                                          <p:spTgt spid="112"/>
                                        </p:tgtEl>
                                      </p:cBhvr>
                                    </p:animEffect>
                                  </p:childTnLst>
                                </p:cTn>
                              </p:par>
                              <p:par>
                                <p:cTn id="28" presetID="22" presetClass="entr" presetSubtype="8" fill="hold" nodeType="with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ipe(left)">
                                      <p:cBhvr>
                                        <p:cTn id="30" dur="500"/>
                                        <p:tgtEl>
                                          <p:spTgt spid="1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wipe(left)">
                                      <p:cBhvr>
                                        <p:cTn id="42" dur="500"/>
                                        <p:tgtEl>
                                          <p:spTgt spid="10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childTnLst>
                          </p:cTn>
                        </p:par>
                        <p:par>
                          <p:cTn id="47" fill="hold">
                            <p:stCondLst>
                              <p:cond delay="1000"/>
                            </p:stCondLst>
                            <p:childTnLst>
                              <p:par>
                                <p:cTn id="48" presetID="22" presetClass="entr" presetSubtype="8" fill="hold" nodeType="afterEffect">
                                  <p:stCondLst>
                                    <p:cond delay="1000"/>
                                  </p:stCondLst>
                                  <p:childTnLst>
                                    <p:set>
                                      <p:cBhvr>
                                        <p:cTn id="49" dur="1" fill="hold">
                                          <p:stCondLst>
                                            <p:cond delay="0"/>
                                          </p:stCondLst>
                                        </p:cTn>
                                        <p:tgtEl>
                                          <p:spTgt spid="232"/>
                                        </p:tgtEl>
                                        <p:attrNameLst>
                                          <p:attrName>style.visibility</p:attrName>
                                        </p:attrNameLst>
                                      </p:cBhvr>
                                      <p:to>
                                        <p:strVal val="visible"/>
                                      </p:to>
                                    </p:set>
                                    <p:animEffect transition="in" filter="wipe(left)">
                                      <p:cBhvr>
                                        <p:cTn id="50" dur="500"/>
                                        <p:tgtEl>
                                          <p:spTgt spid="232"/>
                                        </p:tgtEl>
                                      </p:cBhvr>
                                    </p:animEffect>
                                  </p:childTnLst>
                                </p:cTn>
                              </p:par>
                              <p:par>
                                <p:cTn id="51" presetID="22" presetClass="entr" presetSubtype="8" fill="hold" nodeType="withEffect">
                                  <p:stCondLst>
                                    <p:cond delay="1000"/>
                                  </p:stCondLst>
                                  <p:childTnLst>
                                    <p:set>
                                      <p:cBhvr>
                                        <p:cTn id="52" dur="1" fill="hold">
                                          <p:stCondLst>
                                            <p:cond delay="0"/>
                                          </p:stCondLst>
                                        </p:cTn>
                                        <p:tgtEl>
                                          <p:spTgt spid="236"/>
                                        </p:tgtEl>
                                        <p:attrNameLst>
                                          <p:attrName>style.visibility</p:attrName>
                                        </p:attrNameLst>
                                      </p:cBhvr>
                                      <p:to>
                                        <p:strVal val="visible"/>
                                      </p:to>
                                    </p:set>
                                    <p:animEffect transition="in" filter="wipe(left)">
                                      <p:cBhvr>
                                        <p:cTn id="53" dur="500"/>
                                        <p:tgtEl>
                                          <p:spTgt spid="236"/>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38"/>
                                        </p:tgtEl>
                                        <p:attrNameLst>
                                          <p:attrName>style.visibility</p:attrName>
                                        </p:attrNameLst>
                                      </p:cBhvr>
                                      <p:to>
                                        <p:strVal val="visible"/>
                                      </p:to>
                                    </p:set>
                                    <p:animEffect transition="in" filter="fade">
                                      <p:cBhvr>
                                        <p:cTn id="57" dur="500"/>
                                        <p:tgtEl>
                                          <p:spTgt spid="238"/>
                                        </p:tgtEl>
                                      </p:cBhvr>
                                    </p:animEffect>
                                  </p:childTnLst>
                                </p:cTn>
                              </p:par>
                              <p:par>
                                <p:cTn id="58" presetID="10" presetClass="entr" presetSubtype="0" fill="hold" nodeType="withEffect">
                                  <p:stCondLst>
                                    <p:cond delay="0"/>
                                  </p:stCondLst>
                                  <p:childTnLst>
                                    <p:set>
                                      <p:cBhvr>
                                        <p:cTn id="59" dur="1" fill="hold">
                                          <p:stCondLst>
                                            <p:cond delay="0"/>
                                          </p:stCondLst>
                                        </p:cTn>
                                        <p:tgtEl>
                                          <p:spTgt spid="240"/>
                                        </p:tgtEl>
                                        <p:attrNameLst>
                                          <p:attrName>style.visibility</p:attrName>
                                        </p:attrNameLst>
                                      </p:cBhvr>
                                      <p:to>
                                        <p:strVal val="visible"/>
                                      </p:to>
                                    </p:set>
                                    <p:animEffect transition="in" filter="fade">
                                      <p:cBhvr>
                                        <p:cTn id="60" dur="500"/>
                                        <p:tgtEl>
                                          <p:spTgt spid="240"/>
                                        </p:tgtEl>
                                      </p:cBhvr>
                                    </p:animEffect>
                                  </p:childTnLst>
                                </p:cTn>
                              </p:par>
                              <p:par>
                                <p:cTn id="61" presetID="10" presetClass="entr" presetSubtype="0" fill="hold" nodeType="withEffect">
                                  <p:stCondLst>
                                    <p:cond delay="0"/>
                                  </p:stCondLst>
                                  <p:childTnLst>
                                    <p:set>
                                      <p:cBhvr>
                                        <p:cTn id="62" dur="1" fill="hold">
                                          <p:stCondLst>
                                            <p:cond delay="0"/>
                                          </p:stCondLst>
                                        </p:cTn>
                                        <p:tgtEl>
                                          <p:spTgt spid="243"/>
                                        </p:tgtEl>
                                        <p:attrNameLst>
                                          <p:attrName>style.visibility</p:attrName>
                                        </p:attrNameLst>
                                      </p:cBhvr>
                                      <p:to>
                                        <p:strVal val="visible"/>
                                      </p:to>
                                    </p:set>
                                    <p:animEffect transition="in" filter="fade">
                                      <p:cBhvr>
                                        <p:cTn id="63" dur="500"/>
                                        <p:tgtEl>
                                          <p:spTgt spid="2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5"/>
                                        </p:tgtEl>
                                        <p:attrNameLst>
                                          <p:attrName>style.visibility</p:attrName>
                                        </p:attrNameLst>
                                      </p:cBhvr>
                                      <p:to>
                                        <p:strVal val="visible"/>
                                      </p:to>
                                    </p:set>
                                    <p:animEffect transition="in" filter="fade">
                                      <p:cBhvr>
                                        <p:cTn id="66" dur="500"/>
                                        <p:tgtEl>
                                          <p:spTgt spid="24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1"/>
                                        </p:tgtEl>
                                        <p:attrNameLst>
                                          <p:attrName>style.visibility</p:attrName>
                                        </p:attrNameLst>
                                      </p:cBhvr>
                                      <p:to>
                                        <p:strVal val="visible"/>
                                      </p:to>
                                    </p:set>
                                    <p:animEffect transition="in" filter="fade">
                                      <p:cBhvr>
                                        <p:cTn id="69" dur="500"/>
                                        <p:tgtEl>
                                          <p:spTgt spid="24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31"/>
                                        </p:tgtEl>
                                        <p:attrNameLst>
                                          <p:attrName>style.visibility</p:attrName>
                                        </p:attrNameLst>
                                      </p:cBhvr>
                                      <p:to>
                                        <p:strVal val="visible"/>
                                      </p:to>
                                    </p:set>
                                    <p:animEffect transition="in" filter="wipe(left)">
                                      <p:cBhvr>
                                        <p:cTn id="74" dur="500"/>
                                        <p:tgtEl>
                                          <p:spTgt spid="231"/>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04"/>
                                        </p:tgtEl>
                                        <p:attrNameLst>
                                          <p:attrName>style.visibility</p:attrName>
                                        </p:attrNameLst>
                                      </p:cBhvr>
                                      <p:to>
                                        <p:strVal val="visible"/>
                                      </p:to>
                                    </p:set>
                                    <p:animEffect transition="in" filter="fade">
                                      <p:cBhvr>
                                        <p:cTn id="78" dur="500"/>
                                        <p:tgtEl>
                                          <p:spTgt spid="204"/>
                                        </p:tgtEl>
                                      </p:cBhvr>
                                    </p:animEffect>
                                  </p:childTnLst>
                                </p:cTn>
                              </p:par>
                            </p:childTnLst>
                          </p:cTn>
                        </p:par>
                        <p:par>
                          <p:cTn id="79" fill="hold">
                            <p:stCondLst>
                              <p:cond delay="1000"/>
                            </p:stCondLst>
                            <p:childTnLst>
                              <p:par>
                                <p:cTn id="80" presetID="10" presetClass="entr" presetSubtype="0" fill="hold" grpId="0" nodeType="afterEffect">
                                  <p:stCondLst>
                                    <p:cond delay="1000"/>
                                  </p:stCondLst>
                                  <p:childTnLst>
                                    <p:set>
                                      <p:cBhvr>
                                        <p:cTn id="81" dur="1" fill="hold">
                                          <p:stCondLst>
                                            <p:cond delay="0"/>
                                          </p:stCondLst>
                                        </p:cTn>
                                        <p:tgtEl>
                                          <p:spTgt spid="221"/>
                                        </p:tgtEl>
                                        <p:attrNameLst>
                                          <p:attrName>style.visibility</p:attrName>
                                        </p:attrNameLst>
                                      </p:cBhvr>
                                      <p:to>
                                        <p:strVal val="visible"/>
                                      </p:to>
                                    </p:set>
                                    <p:animEffect transition="in" filter="fade">
                                      <p:cBhvr>
                                        <p:cTn id="82" dur="500"/>
                                        <p:tgtEl>
                                          <p:spTgt spid="2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28" grpId="0" animBg="1"/>
      <p:bldP spid="135" grpId="0" animBg="1"/>
      <p:bldP spid="149" grpId="0" animBg="1"/>
      <p:bldP spid="204" grpId="0" animBg="1"/>
      <p:bldP spid="221" grpId="0" animBg="1"/>
      <p:bldP spid="238" grpId="0" animBg="1"/>
      <p:bldP spid="241" grpId="0"/>
      <p:bldP spid="24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7" name="Rounded Rectangle 156"/>
          <p:cNvSpPr/>
          <p:nvPr/>
        </p:nvSpPr>
        <p:spPr bwMode="auto">
          <a:xfrm>
            <a:off x="449014" y="1188258"/>
            <a:ext cx="3035435" cy="2547545"/>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Source</a:t>
            </a:r>
          </a:p>
        </p:txBody>
      </p:sp>
      <p:sp>
        <p:nvSpPr>
          <p:cNvPr id="168" name="Rounded Rectangle 167"/>
          <p:cNvSpPr/>
          <p:nvPr/>
        </p:nvSpPr>
        <p:spPr bwMode="auto">
          <a:xfrm>
            <a:off x="3561058" y="1188258"/>
            <a:ext cx="2011795" cy="2547545"/>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Build</a:t>
            </a:r>
          </a:p>
        </p:txBody>
      </p:sp>
      <p:sp>
        <p:nvSpPr>
          <p:cNvPr id="189" name="Rounded Rectangle 188"/>
          <p:cNvSpPr/>
          <p:nvPr/>
        </p:nvSpPr>
        <p:spPr bwMode="auto">
          <a:xfrm>
            <a:off x="3561058" y="3810500"/>
            <a:ext cx="2011795" cy="2014791"/>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Test</a:t>
            </a:r>
          </a:p>
        </p:txBody>
      </p:sp>
      <p:sp>
        <p:nvSpPr>
          <p:cNvPr id="202" name="Rounded Rectangle 201"/>
          <p:cNvSpPr/>
          <p:nvPr/>
        </p:nvSpPr>
        <p:spPr bwMode="auto">
          <a:xfrm>
            <a:off x="5648056" y="1188258"/>
            <a:ext cx="2011795" cy="4637034"/>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Deploy</a:t>
            </a:r>
          </a:p>
        </p:txBody>
      </p:sp>
      <p:sp>
        <p:nvSpPr>
          <p:cNvPr id="203" name="Rounded Rectangle 202"/>
          <p:cNvSpPr/>
          <p:nvPr/>
        </p:nvSpPr>
        <p:spPr bwMode="auto">
          <a:xfrm>
            <a:off x="7733647" y="1188256"/>
            <a:ext cx="2011795" cy="4637034"/>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App</a:t>
            </a:r>
          </a:p>
        </p:txBody>
      </p:sp>
      <p:sp>
        <p:nvSpPr>
          <p:cNvPr id="204" name="Rounded Rectangle 203"/>
          <p:cNvSpPr/>
          <p:nvPr/>
        </p:nvSpPr>
        <p:spPr bwMode="auto">
          <a:xfrm>
            <a:off x="9820645" y="1188258"/>
            <a:ext cx="2011795" cy="3585190"/>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Ops</a:t>
            </a:r>
          </a:p>
        </p:txBody>
      </p:sp>
      <p:sp>
        <p:nvSpPr>
          <p:cNvPr id="205" name="Rounded Rectangle 204"/>
          <p:cNvSpPr/>
          <p:nvPr/>
        </p:nvSpPr>
        <p:spPr bwMode="auto">
          <a:xfrm>
            <a:off x="9820645" y="4838307"/>
            <a:ext cx="2011796" cy="1791681"/>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a:solidFill>
                  <a:srgbClr val="FFFFFF">
                    <a:alpha val="50000"/>
                  </a:srgbClr>
                </a:solidFill>
                <a:ea typeface="Segoe UI" pitchFamily="34" charset="0"/>
                <a:cs typeface="Segoe UI" pitchFamily="34" charset="0"/>
              </a:rPr>
              <a:t>Process tools</a:t>
            </a:r>
            <a:endParaRPr lang="en-US" sz="1371" dirty="0">
              <a:solidFill>
                <a:srgbClr val="FFFFFF">
                  <a:alpha val="50000"/>
                </a:srgbClr>
              </a:solidFill>
              <a:ea typeface="Segoe UI" pitchFamily="34" charset="0"/>
              <a:cs typeface="Segoe UI" pitchFamily="34" charset="0"/>
            </a:endParaRPr>
          </a:p>
        </p:txBody>
      </p:sp>
      <p:cxnSp>
        <p:nvCxnSpPr>
          <p:cNvPr id="304" name="Straight Arrow Connector 303"/>
          <p:cNvCxnSpPr/>
          <p:nvPr/>
        </p:nvCxnSpPr>
        <p:spPr>
          <a:xfrm>
            <a:off x="5300735" y="2263337"/>
            <a:ext cx="425022" cy="271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p:nvPr/>
        </p:nvCxnSpPr>
        <p:spPr>
          <a:xfrm>
            <a:off x="2311097" y="2745788"/>
            <a:ext cx="1112564" cy="110634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a:off x="2357786" y="2068801"/>
            <a:ext cx="926412" cy="871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621465" y="-16806"/>
            <a:ext cx="10515600" cy="1145224"/>
          </a:xfrm>
        </p:spPr>
        <p:txBody>
          <a:bodyPr/>
          <a:lstStyle/>
          <a:p>
            <a:r>
              <a:rPr lang="en-US" sz="5293" spc="-102" dirty="0">
                <a:ln w="3175">
                  <a:noFill/>
                </a:ln>
                <a:gradFill>
                  <a:gsLst>
                    <a:gs pos="1250">
                      <a:srgbClr val="FFFFFF"/>
                    </a:gs>
                    <a:gs pos="100000">
                      <a:srgbClr val="FFFFFF"/>
                    </a:gs>
                  </a:gsLst>
                  <a:lin ang="5400000" scaled="0"/>
                </a:gradFill>
                <a:ea typeface="+mn-ea"/>
                <a:cs typeface="Segoe UI" pitchFamily="34" charset="0"/>
              </a:rPr>
              <a:t>Opensource Ecosystem</a:t>
            </a:r>
          </a:p>
        </p:txBody>
      </p:sp>
      <p:grpSp>
        <p:nvGrpSpPr>
          <p:cNvPr id="98" name="Group 97"/>
          <p:cNvGrpSpPr/>
          <p:nvPr/>
        </p:nvGrpSpPr>
        <p:grpSpPr>
          <a:xfrm>
            <a:off x="768626" y="1553366"/>
            <a:ext cx="1582948" cy="1386298"/>
            <a:chOff x="473780" y="1976733"/>
            <a:chExt cx="1614689" cy="1414096"/>
          </a:xfrm>
        </p:grpSpPr>
        <p:grpSp>
          <p:nvGrpSpPr>
            <p:cNvPr id="43" name="Group 42"/>
            <p:cNvGrpSpPr/>
            <p:nvPr/>
          </p:nvGrpSpPr>
          <p:grpSpPr>
            <a:xfrm>
              <a:off x="781618" y="1976733"/>
              <a:ext cx="1306851" cy="1242645"/>
              <a:chOff x="543888" y="1976733"/>
              <a:chExt cx="1306851" cy="1242645"/>
            </a:xfrm>
          </p:grpSpPr>
          <p:sp>
            <p:nvSpPr>
              <p:cNvPr id="198" name="Rounded Rectangle 197"/>
              <p:cNvSpPr/>
              <p:nvPr/>
            </p:nvSpPr>
            <p:spPr bwMode="auto">
              <a:xfrm>
                <a:off x="54388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42" name="TextBox 41"/>
              <p:cNvSpPr txBox="1"/>
              <p:nvPr/>
            </p:nvSpPr>
            <p:spPr>
              <a:xfrm>
                <a:off x="569869" y="2024022"/>
                <a:ext cx="1128040" cy="726228"/>
              </a:xfrm>
              <a:prstGeom prst="rect">
                <a:avLst/>
              </a:prstGeom>
              <a:noFill/>
            </p:spPr>
            <p:txBody>
              <a:bodyPr wrap="none" lIns="179285" tIns="143428" rIns="179285" bIns="143428" rtlCol="0">
                <a:spAutoFit/>
              </a:bodyPr>
              <a:lstStyle/>
              <a:p>
                <a:pPr defTabSz="914225"/>
                <a:r>
                  <a:rPr lang="en-US" sz="1372" dirty="0" err="1">
                    <a:gradFill>
                      <a:gsLst>
                        <a:gs pos="0">
                          <a:srgbClr val="FFFFFF"/>
                        </a:gs>
                        <a:gs pos="100000">
                          <a:srgbClr val="FFFFFF"/>
                        </a:gs>
                      </a:gsLst>
                      <a:lin ang="5400000" scaled="0"/>
                    </a:gradFill>
                    <a:ea typeface="Segoe UI" pitchFamily="34" charset="0"/>
                    <a:cs typeface="Segoe UI" pitchFamily="34" charset="0"/>
                  </a:rPr>
                  <a:t>GitHub</a:t>
                </a:r>
                <a:endParaRPr lang="en-US" sz="1372" dirty="0">
                  <a:gradFill>
                    <a:gsLst>
                      <a:gs pos="0">
                        <a:srgbClr val="FFFFFF"/>
                      </a:gs>
                      <a:gs pos="100000">
                        <a:srgbClr val="FFFFFF"/>
                      </a:gs>
                    </a:gsLst>
                    <a:lin ang="5400000" scaled="0"/>
                  </a:gradFill>
                  <a:ea typeface="Segoe UI" pitchFamily="34" charset="0"/>
                  <a:cs typeface="Segoe UI" pitchFamily="34" charset="0"/>
                </a:endParaRPr>
              </a:p>
              <a:p>
                <a:pPr defTabSz="914225"/>
                <a:r>
                  <a:rPr lang="en-US" sz="1372" dirty="0" err="1">
                    <a:gradFill>
                      <a:gsLst>
                        <a:gs pos="0">
                          <a:srgbClr val="FFFFFF"/>
                        </a:gs>
                        <a:gs pos="100000">
                          <a:srgbClr val="FFFFFF"/>
                        </a:gs>
                      </a:gsLst>
                      <a:lin ang="5400000" scaled="0"/>
                    </a:gradFill>
                    <a:ea typeface="Segoe UI" pitchFamily="34" charset="0"/>
                    <a:cs typeface="Segoe UI" pitchFamily="34" charset="0"/>
                  </a:rPr>
                  <a:t>Codeplex</a:t>
                </a:r>
                <a:endParaRPr lang="en-US" sz="1176" dirty="0">
                  <a:gradFill>
                    <a:gsLst>
                      <a:gs pos="0">
                        <a:srgbClr val="FFFFFF"/>
                      </a:gs>
                      <a:gs pos="100000">
                        <a:srgbClr val="FFFFFF"/>
                      </a:gs>
                    </a:gsLst>
                    <a:lin ang="5400000" scaled="0"/>
                  </a:gradFill>
                </a:endParaRPr>
              </a:p>
            </p:txBody>
          </p:sp>
        </p:grpSp>
        <p:grpSp>
          <p:nvGrpSpPr>
            <p:cNvPr id="182" name="Group 181"/>
            <p:cNvGrpSpPr/>
            <p:nvPr/>
          </p:nvGrpSpPr>
          <p:grpSpPr>
            <a:xfrm>
              <a:off x="473780" y="2755900"/>
              <a:ext cx="609168" cy="634929"/>
              <a:chOff x="2328300" y="3506767"/>
              <a:chExt cx="551703" cy="575034"/>
            </a:xfrm>
          </p:grpSpPr>
          <p:sp>
            <p:nvSpPr>
              <p:cNvPr id="18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184" name="Group 183"/>
              <p:cNvGrpSpPr/>
              <p:nvPr/>
            </p:nvGrpSpPr>
            <p:grpSpPr>
              <a:xfrm>
                <a:off x="2328300" y="3506767"/>
                <a:ext cx="551703" cy="575034"/>
                <a:chOff x="3937001" y="4448175"/>
                <a:chExt cx="638175" cy="665163"/>
              </a:xfrm>
            </p:grpSpPr>
            <p:grpSp>
              <p:nvGrpSpPr>
                <p:cNvPr id="185" name="Group 10"/>
                <p:cNvGrpSpPr>
                  <a:grpSpLocks noChangeAspect="1"/>
                </p:cNvGrpSpPr>
                <p:nvPr/>
              </p:nvGrpSpPr>
              <p:grpSpPr bwMode="auto">
                <a:xfrm>
                  <a:off x="3937001" y="4448175"/>
                  <a:ext cx="638175" cy="665163"/>
                  <a:chOff x="2480" y="2802"/>
                  <a:chExt cx="402" cy="419"/>
                </a:xfrm>
              </p:grpSpPr>
              <p:sp>
                <p:nvSpPr>
                  <p:cNvPr id="19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9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9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nvGrpSpPr>
                <p:cNvPr id="186" name="Group 185"/>
                <p:cNvGrpSpPr/>
                <p:nvPr/>
              </p:nvGrpSpPr>
              <p:grpSpPr>
                <a:xfrm>
                  <a:off x="4120302" y="4618868"/>
                  <a:ext cx="293550" cy="349134"/>
                  <a:chOff x="4662074" y="4335997"/>
                  <a:chExt cx="234105" cy="278433"/>
                </a:xfrm>
              </p:grpSpPr>
              <p:sp>
                <p:nvSpPr>
                  <p:cNvPr id="18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8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grpSp>
      </p:grpSp>
      <p:grpSp>
        <p:nvGrpSpPr>
          <p:cNvPr id="319" name="Group 318"/>
          <p:cNvGrpSpPr/>
          <p:nvPr/>
        </p:nvGrpSpPr>
        <p:grpSpPr>
          <a:xfrm>
            <a:off x="3858700" y="3994339"/>
            <a:ext cx="1459374" cy="1250251"/>
            <a:chOff x="3517365" y="4246975"/>
            <a:chExt cx="1488637" cy="1275321"/>
          </a:xfrm>
        </p:grpSpPr>
        <p:sp>
          <p:nvSpPr>
            <p:cNvPr id="165" name="Rounded Rectangle 164"/>
            <p:cNvSpPr/>
            <p:nvPr/>
          </p:nvSpPr>
          <p:spPr bwMode="auto">
            <a:xfrm>
              <a:off x="3517365" y="4246975"/>
              <a:ext cx="1488637" cy="127532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grpSp>
          <p:nvGrpSpPr>
            <p:cNvPr id="51" name="Group 50"/>
            <p:cNvGrpSpPr/>
            <p:nvPr/>
          </p:nvGrpSpPr>
          <p:grpSpPr>
            <a:xfrm>
              <a:off x="4002365" y="4503904"/>
              <a:ext cx="637579" cy="760379"/>
              <a:chOff x="4313006" y="5190340"/>
              <a:chExt cx="637579" cy="760379"/>
            </a:xfrm>
          </p:grpSpPr>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006" y="5190340"/>
                <a:ext cx="637579" cy="577009"/>
              </a:xfrm>
              <a:prstGeom prst="rect">
                <a:avLst/>
              </a:prstGeom>
            </p:spPr>
          </p:pic>
          <p:sp>
            <p:nvSpPr>
              <p:cNvPr id="224" name="TextBox 223"/>
              <p:cNvSpPr txBox="1"/>
              <p:nvPr/>
            </p:nvSpPr>
            <p:spPr>
              <a:xfrm>
                <a:off x="4371611" y="5826121"/>
                <a:ext cx="501990"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Selenium</a:t>
                </a:r>
              </a:p>
            </p:txBody>
          </p:sp>
        </p:grpSp>
      </p:grpSp>
      <p:grpSp>
        <p:nvGrpSpPr>
          <p:cNvPr id="318" name="Group 317"/>
          <p:cNvGrpSpPr/>
          <p:nvPr/>
        </p:nvGrpSpPr>
        <p:grpSpPr>
          <a:xfrm>
            <a:off x="3838021" y="1326670"/>
            <a:ext cx="1459374" cy="1954658"/>
            <a:chOff x="3517365" y="1757407"/>
            <a:chExt cx="1488637" cy="1993853"/>
          </a:xfrm>
        </p:grpSpPr>
        <p:sp>
          <p:nvSpPr>
            <p:cNvPr id="52" name="Rounded Rectangle 51"/>
            <p:cNvSpPr/>
            <p:nvPr/>
          </p:nvSpPr>
          <p:spPr bwMode="auto">
            <a:xfrm>
              <a:off x="3517365" y="1757407"/>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392343" y="2916450"/>
              <a:ext cx="372284" cy="534995"/>
              <a:chOff x="6989462" y="4072604"/>
              <a:chExt cx="372284" cy="534995"/>
            </a:xfrm>
          </p:grpSpPr>
          <p:pic>
            <p:nvPicPr>
              <p:cNvPr id="116" name="Picture 115"/>
              <p:cNvPicPr>
                <a:picLocks noChangeAspect="1"/>
              </p:cNvPicPr>
              <p:nvPr/>
            </p:nvPicPr>
            <p:blipFill rotWithShape="1">
              <a:blip r:embed="rId4" cstate="print">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118" name="TextBox 117"/>
              <p:cNvSpPr txBox="1"/>
              <p:nvPr/>
            </p:nvSpPr>
            <p:spPr>
              <a:xfrm>
                <a:off x="6997108" y="4483001"/>
                <a:ext cx="364638" cy="124598"/>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Gradle</a:t>
                </a:r>
                <a:endParaRPr lang="en-US" sz="882" dirty="0">
                  <a:gradFill>
                    <a:gsLst>
                      <a:gs pos="2917">
                        <a:srgbClr val="FFFFFF"/>
                      </a:gs>
                      <a:gs pos="30000">
                        <a:srgbClr val="FFFFFF"/>
                      </a:gs>
                    </a:gsLst>
                    <a:lin ang="5400000" scaled="0"/>
                  </a:gradFill>
                </a:endParaRPr>
              </a:p>
            </p:txBody>
          </p:sp>
        </p:grpSp>
        <p:grpSp>
          <p:nvGrpSpPr>
            <p:cNvPr id="13" name="Group 12"/>
            <p:cNvGrpSpPr/>
            <p:nvPr/>
          </p:nvGrpSpPr>
          <p:grpSpPr>
            <a:xfrm>
              <a:off x="3722745" y="2864738"/>
              <a:ext cx="472506" cy="591279"/>
              <a:chOff x="4134603" y="3425457"/>
              <a:chExt cx="472506" cy="591279"/>
            </a:xfrm>
          </p:grpSpPr>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b="19882"/>
              <a:stretch/>
            </p:blipFill>
            <p:spPr>
              <a:xfrm>
                <a:off x="4134603" y="3425457"/>
                <a:ext cx="472506" cy="445861"/>
              </a:xfrm>
              <a:prstGeom prst="rect">
                <a:avLst/>
              </a:prstGeom>
            </p:spPr>
          </p:pic>
          <p:sp>
            <p:nvSpPr>
              <p:cNvPr id="126" name="TextBox 125"/>
              <p:cNvSpPr txBox="1"/>
              <p:nvPr/>
            </p:nvSpPr>
            <p:spPr>
              <a:xfrm>
                <a:off x="4226586" y="3892138"/>
                <a:ext cx="325394"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Grunt</a:t>
                </a:r>
              </a:p>
            </p:txBody>
          </p:sp>
        </p:grpSp>
        <p:grpSp>
          <p:nvGrpSpPr>
            <p:cNvPr id="16" name="Group 15"/>
            <p:cNvGrpSpPr/>
            <p:nvPr/>
          </p:nvGrpSpPr>
          <p:grpSpPr>
            <a:xfrm>
              <a:off x="4382588" y="2034286"/>
              <a:ext cx="431638" cy="582349"/>
              <a:chOff x="4662854" y="2636345"/>
              <a:chExt cx="431638" cy="582349"/>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64" name="TextBox 163"/>
              <p:cNvSpPr txBox="1"/>
              <p:nvPr/>
            </p:nvSpPr>
            <p:spPr>
              <a:xfrm>
                <a:off x="4679165" y="3094096"/>
                <a:ext cx="415327"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Hudson</a:t>
                </a:r>
              </a:p>
            </p:txBody>
          </p:sp>
        </p:grpSp>
        <p:grpSp>
          <p:nvGrpSpPr>
            <p:cNvPr id="21" name="Group 20"/>
            <p:cNvGrpSpPr/>
            <p:nvPr/>
          </p:nvGrpSpPr>
          <p:grpSpPr>
            <a:xfrm>
              <a:off x="3759112" y="2011041"/>
              <a:ext cx="432564" cy="616100"/>
              <a:chOff x="4135626" y="2690430"/>
              <a:chExt cx="432564" cy="616100"/>
            </a:xfrm>
          </p:grpSpPr>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1" name="TextBox 170"/>
              <p:cNvSpPr txBox="1"/>
              <p:nvPr/>
            </p:nvSpPr>
            <p:spPr>
              <a:xfrm>
                <a:off x="4147957" y="3181932"/>
                <a:ext cx="420233"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Jenkins</a:t>
                </a:r>
              </a:p>
            </p:txBody>
          </p:sp>
        </p:grpSp>
      </p:grpSp>
      <p:grpSp>
        <p:nvGrpSpPr>
          <p:cNvPr id="99" name="Group 98"/>
          <p:cNvGrpSpPr/>
          <p:nvPr/>
        </p:nvGrpSpPr>
        <p:grpSpPr>
          <a:xfrm>
            <a:off x="5834824" y="1321208"/>
            <a:ext cx="1550962" cy="3272900"/>
            <a:chOff x="5614963" y="1757408"/>
            <a:chExt cx="1582062" cy="3338528"/>
          </a:xfrm>
        </p:grpSpPr>
        <p:sp>
          <p:nvSpPr>
            <p:cNvPr id="2" name="Rounded Rectangle 1"/>
            <p:cNvSpPr/>
            <p:nvPr/>
          </p:nvSpPr>
          <p:spPr bwMode="auto">
            <a:xfrm>
              <a:off x="5614963" y="1757408"/>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5755043" y="1926121"/>
              <a:ext cx="1297475" cy="1101930"/>
              <a:chOff x="5985705" y="2633469"/>
              <a:chExt cx="1297475" cy="1101930"/>
            </a:xfrm>
            <a:solidFill>
              <a:srgbClr val="1D4380"/>
            </a:solidFill>
          </p:grpSpPr>
          <p:sp>
            <p:nvSpPr>
              <p:cNvPr id="23" name="TextBox 22"/>
              <p:cNvSpPr txBox="1"/>
              <p:nvPr/>
            </p:nvSpPr>
            <p:spPr>
              <a:xfrm>
                <a:off x="6198485" y="3352859"/>
                <a:ext cx="912607" cy="382540"/>
              </a:xfrm>
              <a:prstGeom prst="rect">
                <a:avLst/>
              </a:prstGeom>
              <a:noFill/>
            </p:spPr>
            <p:txBody>
              <a:bodyPr vert="horz" wrap="square" lIns="91427" tIns="91427" rIns="91427" bIns="91427" rtlCol="0" anchor="t">
                <a:noAutofit/>
              </a:bodyPr>
              <a:lstStyle/>
              <a:p>
                <a:pPr defTabSz="914225"/>
                <a:r>
                  <a:rPr lang="en-US" sz="882" dirty="0">
                    <a:solidFill>
                      <a:srgbClr val="FFFFFF"/>
                    </a:solidFill>
                    <a:ea typeface="Segoe UI" pitchFamily="34" charset="0"/>
                    <a:cs typeface="Segoe UI" pitchFamily="34" charset="0"/>
                  </a:rPr>
                  <a:t>Configuration</a:t>
                </a:r>
              </a:p>
            </p:txBody>
          </p:sp>
          <p:sp>
            <p:nvSpPr>
              <p:cNvPr id="20" name="Rounded Rectangle 19"/>
              <p:cNvSpPr/>
              <p:nvPr/>
            </p:nvSpPr>
            <p:spPr>
              <a:xfrm>
                <a:off x="5985705" y="2633469"/>
                <a:ext cx="1297475" cy="751661"/>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5711004" y="3783074"/>
              <a:ext cx="372284" cy="524416"/>
              <a:chOff x="6989462" y="4072604"/>
              <a:chExt cx="372284" cy="524416"/>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7" name="TextBox 6"/>
              <p:cNvSpPr txBox="1"/>
              <p:nvPr/>
            </p:nvSpPr>
            <p:spPr>
              <a:xfrm>
                <a:off x="6997108" y="4472422"/>
                <a:ext cx="364638" cy="124598"/>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Gradle</a:t>
                </a:r>
                <a:endParaRPr lang="en-US" sz="882" dirty="0">
                  <a:gradFill>
                    <a:gsLst>
                      <a:gs pos="2917">
                        <a:srgbClr val="FFFFFF"/>
                      </a:gs>
                      <a:gs pos="30000">
                        <a:srgbClr val="FFFFFF"/>
                      </a:gs>
                    </a:gsLst>
                    <a:lin ang="5400000" scaled="0"/>
                  </a:gradFill>
                </a:endParaRPr>
              </a:p>
            </p:txBody>
          </p:sp>
        </p:grpSp>
        <p:grpSp>
          <p:nvGrpSpPr>
            <p:cNvPr id="11" name="Group 10"/>
            <p:cNvGrpSpPr/>
            <p:nvPr/>
          </p:nvGrpSpPr>
          <p:grpSpPr>
            <a:xfrm>
              <a:off x="5802249" y="1996501"/>
              <a:ext cx="621878" cy="546558"/>
              <a:chOff x="5082559" y="3446505"/>
              <a:chExt cx="621878" cy="546558"/>
            </a:xfrm>
          </p:grpSpPr>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119" name="TextBox 118"/>
              <p:cNvSpPr txBox="1"/>
              <p:nvPr/>
            </p:nvSpPr>
            <p:spPr>
              <a:xfrm>
                <a:off x="5251592" y="3868465"/>
                <a:ext cx="248542"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Chef</a:t>
                </a:r>
              </a:p>
            </p:txBody>
          </p:sp>
        </p:grpSp>
        <p:grpSp>
          <p:nvGrpSpPr>
            <p:cNvPr id="127" name="Group 126"/>
            <p:cNvGrpSpPr/>
            <p:nvPr/>
          </p:nvGrpSpPr>
          <p:grpSpPr>
            <a:xfrm>
              <a:off x="6573036" y="4464487"/>
              <a:ext cx="388899" cy="512387"/>
              <a:chOff x="4197374" y="3504349"/>
              <a:chExt cx="388899" cy="512387"/>
            </a:xfrm>
          </p:grpSpPr>
          <p:pic>
            <p:nvPicPr>
              <p:cNvPr id="154" name="Picture 153"/>
              <p:cNvPicPr>
                <a:picLocks noChangeAspect="1"/>
              </p:cNvPicPr>
              <p:nvPr/>
            </p:nvPicPr>
            <p:blipFill rotWithShape="1">
              <a:blip r:embed="rId9" cstate="print">
                <a:extLst>
                  <a:ext uri="{28A0092B-C50C-407E-A947-70E740481C1C}">
                    <a14:useLocalDpi xmlns:a14="http://schemas.microsoft.com/office/drawing/2010/main" val="0"/>
                  </a:ext>
                </a:extLst>
              </a:blip>
              <a:srcRect b="19882"/>
              <a:stretch/>
            </p:blipFill>
            <p:spPr>
              <a:xfrm>
                <a:off x="4197374" y="3504349"/>
                <a:ext cx="388899" cy="366969"/>
              </a:xfrm>
              <a:prstGeom prst="rect">
                <a:avLst/>
              </a:prstGeom>
            </p:spPr>
          </p:pic>
          <p:sp>
            <p:nvSpPr>
              <p:cNvPr id="162" name="TextBox 161"/>
              <p:cNvSpPr txBox="1"/>
              <p:nvPr/>
            </p:nvSpPr>
            <p:spPr>
              <a:xfrm>
                <a:off x="4226586" y="3892138"/>
                <a:ext cx="325395"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Grunt</a:t>
                </a:r>
              </a:p>
            </p:txBody>
          </p:sp>
        </p:grpSp>
        <p:grpSp>
          <p:nvGrpSpPr>
            <p:cNvPr id="167" name="Group 166"/>
            <p:cNvGrpSpPr/>
            <p:nvPr/>
          </p:nvGrpSpPr>
          <p:grpSpPr>
            <a:xfrm>
              <a:off x="6579117" y="3059847"/>
              <a:ext cx="431638" cy="582349"/>
              <a:chOff x="4662854" y="2636345"/>
              <a:chExt cx="431638" cy="582349"/>
            </a:xfrm>
          </p:grpSpPr>
          <p:pic>
            <p:nvPicPr>
              <p:cNvPr id="169" name="Picture 1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70" name="TextBox 169"/>
              <p:cNvSpPr txBox="1"/>
              <p:nvPr/>
            </p:nvSpPr>
            <p:spPr>
              <a:xfrm>
                <a:off x="4679165" y="3094096"/>
                <a:ext cx="415327"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Hudson</a:t>
                </a:r>
              </a:p>
            </p:txBody>
          </p:sp>
        </p:grpSp>
        <p:grpSp>
          <p:nvGrpSpPr>
            <p:cNvPr id="24" name="Group 23"/>
            <p:cNvGrpSpPr/>
            <p:nvPr/>
          </p:nvGrpSpPr>
          <p:grpSpPr>
            <a:xfrm>
              <a:off x="6713424" y="3792534"/>
              <a:ext cx="358674" cy="520918"/>
              <a:chOff x="6727927" y="5384577"/>
              <a:chExt cx="358674" cy="520918"/>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r="54107"/>
              <a:stretch/>
            </p:blipFill>
            <p:spPr>
              <a:xfrm>
                <a:off x="6727927" y="5384577"/>
                <a:ext cx="339094" cy="365372"/>
              </a:xfrm>
              <a:prstGeom prst="rect">
                <a:avLst/>
              </a:prstGeom>
            </p:spPr>
          </p:pic>
          <p:sp>
            <p:nvSpPr>
              <p:cNvPr id="173" name="TextBox 172"/>
              <p:cNvSpPr txBox="1"/>
              <p:nvPr/>
            </p:nvSpPr>
            <p:spPr>
              <a:xfrm>
                <a:off x="6743220" y="5780897"/>
                <a:ext cx="343381"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Travis</a:t>
                </a:r>
              </a:p>
            </p:txBody>
          </p:sp>
        </p:grpSp>
        <p:grpSp>
          <p:nvGrpSpPr>
            <p:cNvPr id="175" name="Group 174"/>
            <p:cNvGrpSpPr/>
            <p:nvPr/>
          </p:nvGrpSpPr>
          <p:grpSpPr>
            <a:xfrm>
              <a:off x="5941321" y="3023781"/>
              <a:ext cx="432564" cy="616100"/>
              <a:chOff x="4135626" y="2690430"/>
              <a:chExt cx="432564" cy="616100"/>
            </a:xfrm>
          </p:grpSpPr>
          <p:pic>
            <p:nvPicPr>
              <p:cNvPr id="176" name="Picture 175"/>
              <p:cNvPicPr>
                <a:picLocks noChangeAspect="1"/>
              </p:cNvPicPr>
              <p:nvPr/>
            </p:nvPicPr>
            <p:blipFill rotWithShape="1">
              <a:blip r:embed="rId7">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7" name="TextBox 176"/>
              <p:cNvSpPr txBox="1"/>
              <p:nvPr/>
            </p:nvSpPr>
            <p:spPr>
              <a:xfrm>
                <a:off x="4147957" y="3181932"/>
                <a:ext cx="420233"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Jenkins</a:t>
                </a:r>
              </a:p>
            </p:txBody>
          </p:sp>
        </p:grpSp>
        <p:grpSp>
          <p:nvGrpSpPr>
            <p:cNvPr id="35" name="Group 34"/>
            <p:cNvGrpSpPr/>
            <p:nvPr/>
          </p:nvGrpSpPr>
          <p:grpSpPr>
            <a:xfrm>
              <a:off x="6491146" y="1987938"/>
              <a:ext cx="415329" cy="616165"/>
              <a:chOff x="8618139" y="3918226"/>
              <a:chExt cx="415329" cy="616165"/>
            </a:xfrm>
          </p:grpSpPr>
          <p:pic>
            <p:nvPicPr>
              <p:cNvPr id="30" name="Picture 29"/>
              <p:cNvPicPr>
                <a:picLocks noChangeAspect="1"/>
              </p:cNvPicPr>
              <p:nvPr/>
            </p:nvPicPr>
            <p:blipFill rotWithShape="1">
              <a:blip r:embed="rId11" cstate="print">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178" name="TextBox 177"/>
              <p:cNvSpPr txBox="1"/>
              <p:nvPr/>
            </p:nvSpPr>
            <p:spPr>
              <a:xfrm>
                <a:off x="8618139" y="4285194"/>
                <a:ext cx="415329" cy="249197"/>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Puppet </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Labs</a:t>
                </a:r>
              </a:p>
            </p:txBody>
          </p:sp>
        </p:grpSp>
        <p:grpSp>
          <p:nvGrpSpPr>
            <p:cNvPr id="39" name="Group 38"/>
            <p:cNvGrpSpPr/>
            <p:nvPr/>
          </p:nvGrpSpPr>
          <p:grpSpPr>
            <a:xfrm>
              <a:off x="6202966" y="3822894"/>
              <a:ext cx="438219" cy="498400"/>
              <a:chOff x="8786934" y="4090211"/>
              <a:chExt cx="438219" cy="498400"/>
            </a:xfrm>
          </p:grpSpPr>
          <p:sp>
            <p:nvSpPr>
              <p:cNvPr id="172" name="TextBox 171"/>
              <p:cNvSpPr txBox="1"/>
              <p:nvPr/>
            </p:nvSpPr>
            <p:spPr>
              <a:xfrm>
                <a:off x="8786934" y="4464013"/>
                <a:ext cx="438219"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Vagrant</a:t>
                </a:r>
              </a:p>
            </p:txBody>
          </p:sp>
          <p:pic>
            <p:nvPicPr>
              <p:cNvPr id="38" name="Picture 37"/>
              <p:cNvPicPr>
                <a:picLocks noChangeAspect="1"/>
              </p:cNvPicPr>
              <p:nvPr/>
            </p:nvPicPr>
            <p:blipFill rotWithShape="1">
              <a:blip r:embed="rId12">
                <a:extLst>
                  <a:ext uri="{28A0092B-C50C-407E-A947-70E740481C1C}">
                    <a14:useLocalDpi xmlns:a14="http://schemas.microsoft.com/office/drawing/2010/main" val="0"/>
                  </a:ext>
                </a:extLst>
              </a:blip>
              <a:srcRect r="72764"/>
              <a:stretch/>
            </p:blipFill>
            <p:spPr>
              <a:xfrm>
                <a:off x="8827164" y="4090211"/>
                <a:ext cx="321895" cy="322331"/>
              </a:xfrm>
              <a:prstGeom prst="rect">
                <a:avLst/>
              </a:prstGeom>
            </p:spPr>
          </p:pic>
        </p:grpSp>
        <p:grpSp>
          <p:nvGrpSpPr>
            <p:cNvPr id="40" name="Group 39"/>
            <p:cNvGrpSpPr/>
            <p:nvPr/>
          </p:nvGrpSpPr>
          <p:grpSpPr>
            <a:xfrm>
              <a:off x="5842023" y="4555563"/>
              <a:ext cx="590044" cy="384136"/>
              <a:chOff x="6148261" y="4324838"/>
              <a:chExt cx="590044" cy="384136"/>
            </a:xfrm>
          </p:grpSpPr>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48261" y="4324838"/>
                <a:ext cx="590044" cy="236017"/>
              </a:xfrm>
              <a:prstGeom prst="rect">
                <a:avLst/>
              </a:prstGeom>
            </p:spPr>
          </p:pic>
          <p:sp>
            <p:nvSpPr>
              <p:cNvPr id="181" name="TextBox 180"/>
              <p:cNvSpPr txBox="1"/>
              <p:nvPr/>
            </p:nvSpPr>
            <p:spPr>
              <a:xfrm>
                <a:off x="6347904" y="4584376"/>
                <a:ext cx="196217"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Fog</a:t>
                </a:r>
              </a:p>
            </p:txBody>
          </p:sp>
        </p:grpSp>
      </p:grpSp>
      <p:grpSp>
        <p:nvGrpSpPr>
          <p:cNvPr id="101" name="Group 100"/>
          <p:cNvGrpSpPr/>
          <p:nvPr/>
        </p:nvGrpSpPr>
        <p:grpSpPr>
          <a:xfrm>
            <a:off x="10191536" y="1328321"/>
            <a:ext cx="1405897" cy="2826629"/>
            <a:chOff x="10727750" y="1766080"/>
            <a:chExt cx="1434088" cy="2883309"/>
          </a:xfrm>
        </p:grpSpPr>
        <p:sp>
          <p:nvSpPr>
            <p:cNvPr id="34" name="Rounded Rectangle 33"/>
            <p:cNvSpPr/>
            <p:nvPr/>
          </p:nvSpPr>
          <p:spPr bwMode="auto">
            <a:xfrm>
              <a:off x="10727750" y="1766080"/>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grpSp>
          <p:nvGrpSpPr>
            <p:cNvPr id="160" name="Group 159"/>
            <p:cNvGrpSpPr/>
            <p:nvPr/>
          </p:nvGrpSpPr>
          <p:grpSpPr>
            <a:xfrm>
              <a:off x="10917445" y="1966005"/>
              <a:ext cx="1012964" cy="950445"/>
              <a:chOff x="10342037" y="1921011"/>
              <a:chExt cx="1400029" cy="1313621"/>
            </a:xfrm>
          </p:grpSpPr>
          <p:grpSp>
            <p:nvGrpSpPr>
              <p:cNvPr id="29" name="Group 28"/>
              <p:cNvGrpSpPr/>
              <p:nvPr/>
            </p:nvGrpSpPr>
            <p:grpSpPr>
              <a:xfrm>
                <a:off x="10342037" y="1921011"/>
                <a:ext cx="1400029" cy="1313621"/>
                <a:chOff x="10290816" y="2283511"/>
                <a:chExt cx="1400029" cy="1313621"/>
              </a:xfrm>
            </p:grpSpPr>
            <p:sp>
              <p:nvSpPr>
                <p:cNvPr id="17" name="Rounded Rectangle 16"/>
                <p:cNvSpPr/>
                <p:nvPr/>
              </p:nvSpPr>
              <p:spPr>
                <a:xfrm>
                  <a:off x="10290816" y="2283511"/>
                  <a:ext cx="1400029" cy="979580"/>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26" name="TextBox 25"/>
                <p:cNvSpPr txBox="1"/>
                <p:nvPr/>
              </p:nvSpPr>
              <p:spPr>
                <a:xfrm>
                  <a:off x="10455623" y="3207598"/>
                  <a:ext cx="1088321" cy="389534"/>
                </a:xfrm>
                <a:prstGeom prst="rect">
                  <a:avLst/>
                </a:prstGeom>
              </p:spPr>
              <p:txBody>
                <a:bodyPr vert="horz" wrap="square" lIns="91427" tIns="91427" rIns="91427" bIns="91427" rtlCol="0" anchor="t">
                  <a:noAutofit/>
                </a:bodyPr>
                <a:lstStyle/>
                <a:p>
                  <a:pPr algn="ctr" defTabSz="914225"/>
                  <a:r>
                    <a:rPr lang="en-US" sz="882" dirty="0">
                      <a:solidFill>
                        <a:srgbClr val="FFFFFF"/>
                      </a:solidFill>
                      <a:ea typeface="Segoe UI" pitchFamily="34" charset="0"/>
                      <a:cs typeface="Segoe UI" pitchFamily="34" charset="0"/>
                    </a:rPr>
                    <a:t>Alerting</a:t>
                  </a:r>
                </a:p>
              </p:txBody>
            </p:sp>
          </p:grpSp>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06845" y="2285918"/>
                <a:ext cx="1088321" cy="258844"/>
              </a:xfrm>
              <a:prstGeom prst="rect">
                <a:avLst/>
              </a:prstGeom>
            </p:spPr>
          </p:pic>
        </p:grpSp>
        <p:grpSp>
          <p:nvGrpSpPr>
            <p:cNvPr id="28" name="Group 27"/>
            <p:cNvGrpSpPr/>
            <p:nvPr/>
          </p:nvGrpSpPr>
          <p:grpSpPr>
            <a:xfrm>
              <a:off x="10917445" y="3064950"/>
              <a:ext cx="1046204" cy="1251520"/>
              <a:chOff x="10290816" y="3720320"/>
              <a:chExt cx="1400029" cy="1674784"/>
            </a:xfrm>
          </p:grpSpPr>
          <p:sp>
            <p:nvSpPr>
              <p:cNvPr id="18" name="Rounded Rectangle 17"/>
              <p:cNvSpPr/>
              <p:nvPr/>
            </p:nvSpPr>
            <p:spPr>
              <a:xfrm>
                <a:off x="10290816" y="3720320"/>
                <a:ext cx="1400029" cy="1347795"/>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25" name="TextBox 24"/>
              <p:cNvSpPr txBox="1"/>
              <p:nvPr/>
            </p:nvSpPr>
            <p:spPr>
              <a:xfrm>
                <a:off x="10606473" y="5015711"/>
                <a:ext cx="858365" cy="379393"/>
              </a:xfrm>
              <a:prstGeom prst="rect">
                <a:avLst/>
              </a:prstGeom>
            </p:spPr>
            <p:txBody>
              <a:bodyPr vert="horz" wrap="square" lIns="91427" tIns="91427" rIns="91427" bIns="91427" rtlCol="0" anchor="t">
                <a:noAutofit/>
              </a:bodyPr>
              <a:lstStyle/>
              <a:p>
                <a:pPr algn="ctr" defTabSz="914225"/>
                <a:r>
                  <a:rPr lang="en-US" sz="882" dirty="0">
                    <a:solidFill>
                      <a:srgbClr val="FFFFFF"/>
                    </a:solidFill>
                    <a:ea typeface="Segoe UI" pitchFamily="34" charset="0"/>
                    <a:cs typeface="Segoe UI" pitchFamily="34" charset="0"/>
                  </a:rPr>
                  <a:t>Monitor</a:t>
                </a:r>
              </a:p>
            </p:txBody>
          </p:sp>
        </p:grpSp>
        <p:pic>
          <p:nvPicPr>
            <p:cNvPr id="44" name="Picture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46208" y="3174876"/>
              <a:ext cx="612277" cy="145622"/>
            </a:xfrm>
            <a:prstGeom prst="rect">
              <a:avLst/>
            </a:prstGeom>
          </p:spPr>
        </p:pic>
        <p:grpSp>
          <p:nvGrpSpPr>
            <p:cNvPr id="233" name="Group 232"/>
            <p:cNvGrpSpPr/>
            <p:nvPr/>
          </p:nvGrpSpPr>
          <p:grpSpPr>
            <a:xfrm>
              <a:off x="11557891" y="3416070"/>
              <a:ext cx="296008" cy="546552"/>
              <a:chOff x="11611103" y="3199687"/>
              <a:chExt cx="296008" cy="546552"/>
            </a:xfrm>
          </p:grpSpPr>
          <p:pic>
            <p:nvPicPr>
              <p:cNvPr id="62" name="Picture 61"/>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611103" y="3199687"/>
                <a:ext cx="268696" cy="400357"/>
              </a:xfrm>
              <a:prstGeom prst="rect">
                <a:avLst/>
              </a:prstGeom>
            </p:spPr>
          </p:pic>
          <p:sp>
            <p:nvSpPr>
              <p:cNvPr id="232" name="TextBox 231"/>
              <p:cNvSpPr txBox="1"/>
              <p:nvPr/>
            </p:nvSpPr>
            <p:spPr>
              <a:xfrm>
                <a:off x="11629137" y="3621641"/>
                <a:ext cx="277974"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Cacti</a:t>
                </a:r>
              </a:p>
            </p:txBody>
          </p:sp>
        </p:grpSp>
        <p:grpSp>
          <p:nvGrpSpPr>
            <p:cNvPr id="238" name="Group 237"/>
            <p:cNvGrpSpPr/>
            <p:nvPr/>
          </p:nvGrpSpPr>
          <p:grpSpPr>
            <a:xfrm>
              <a:off x="11085578" y="3467490"/>
              <a:ext cx="359733" cy="483608"/>
              <a:chOff x="11157506" y="4299745"/>
              <a:chExt cx="359733" cy="483608"/>
            </a:xfrm>
          </p:grpSpPr>
          <p:pic>
            <p:nvPicPr>
              <p:cNvPr id="236" name="Picture 2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70772" y="4299745"/>
                <a:ext cx="303271" cy="303271"/>
              </a:xfrm>
              <a:prstGeom prst="rect">
                <a:avLst/>
              </a:prstGeom>
            </p:spPr>
          </p:pic>
          <p:sp>
            <p:nvSpPr>
              <p:cNvPr id="237" name="TextBox 236"/>
              <p:cNvSpPr txBox="1"/>
              <p:nvPr/>
            </p:nvSpPr>
            <p:spPr>
              <a:xfrm>
                <a:off x="11157506" y="4658755"/>
                <a:ext cx="359733" cy="124598"/>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Zabbix</a:t>
                </a:r>
                <a:endParaRPr lang="en-US" sz="882" dirty="0">
                  <a:gradFill>
                    <a:gsLst>
                      <a:gs pos="2917">
                        <a:srgbClr val="FFFFFF"/>
                      </a:gs>
                      <a:gs pos="30000">
                        <a:srgbClr val="FFFFFF"/>
                      </a:gs>
                    </a:gsLst>
                    <a:lin ang="5400000" scaled="0"/>
                  </a:gradFill>
                </a:endParaRPr>
              </a:p>
            </p:txBody>
          </p:sp>
        </p:grpSp>
      </p:grpSp>
      <p:grpSp>
        <p:nvGrpSpPr>
          <p:cNvPr id="102" name="Group 101"/>
          <p:cNvGrpSpPr/>
          <p:nvPr/>
        </p:nvGrpSpPr>
        <p:grpSpPr>
          <a:xfrm>
            <a:off x="10040378" y="5043440"/>
            <a:ext cx="1550058" cy="1122890"/>
            <a:chOff x="9281077" y="5102650"/>
            <a:chExt cx="1581140" cy="1145406"/>
          </a:xfrm>
        </p:grpSpPr>
        <p:sp>
          <p:nvSpPr>
            <p:cNvPr id="166" name="Rounded Rectangle 165"/>
            <p:cNvSpPr/>
            <p:nvPr/>
          </p:nvSpPr>
          <p:spPr bwMode="auto">
            <a:xfrm>
              <a:off x="9281077" y="5102650"/>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44814" bIns="4481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endParaRPr lang="en-US" sz="137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1" name="Group 240"/>
            <p:cNvGrpSpPr/>
            <p:nvPr/>
          </p:nvGrpSpPr>
          <p:grpSpPr>
            <a:xfrm>
              <a:off x="9530312" y="5472964"/>
              <a:ext cx="571732" cy="545773"/>
              <a:chOff x="10610677" y="5705080"/>
              <a:chExt cx="571732" cy="545773"/>
            </a:xfrm>
          </p:grpSpPr>
          <p:sp>
            <p:nvSpPr>
              <p:cNvPr id="223" name="TextBox 222"/>
              <p:cNvSpPr txBox="1"/>
              <p:nvPr/>
            </p:nvSpPr>
            <p:spPr>
              <a:xfrm>
                <a:off x="10639406" y="6126255"/>
                <a:ext cx="474193" cy="124598"/>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Redmine</a:t>
                </a:r>
                <a:endParaRPr lang="en-US" sz="882" dirty="0">
                  <a:gradFill>
                    <a:gsLst>
                      <a:gs pos="2917">
                        <a:srgbClr val="FFFFFF"/>
                      </a:gs>
                      <a:gs pos="30000">
                        <a:srgbClr val="FFFFFF"/>
                      </a:gs>
                    </a:gsLst>
                    <a:lin ang="5400000" scaled="0"/>
                  </a:gradFill>
                </a:endParaRPr>
              </a:p>
            </p:txBody>
          </p:sp>
          <p:pic>
            <p:nvPicPr>
              <p:cNvPr id="240" name="Picture 239"/>
              <p:cNvPicPr>
                <a:picLocks noChangeAspect="1"/>
              </p:cNvPicPr>
              <p:nvPr/>
            </p:nvPicPr>
            <p:blipFill rotWithShape="1">
              <a:blip r:embed="rId17">
                <a:extLst>
                  <a:ext uri="{28A0092B-C50C-407E-A947-70E740481C1C}">
                    <a14:useLocalDpi xmlns:a14="http://schemas.microsoft.com/office/drawing/2010/main" val="0"/>
                  </a:ext>
                </a:extLst>
              </a:blip>
              <a:srcRect r="76490"/>
              <a:stretch/>
            </p:blipFill>
            <p:spPr>
              <a:xfrm>
                <a:off x="10610677" y="5705080"/>
                <a:ext cx="571732" cy="543242"/>
              </a:xfrm>
              <a:prstGeom prst="rect">
                <a:avLst/>
              </a:prstGeom>
            </p:spPr>
          </p:pic>
        </p:grpSp>
        <p:grpSp>
          <p:nvGrpSpPr>
            <p:cNvPr id="243" name="Group 242"/>
            <p:cNvGrpSpPr/>
            <p:nvPr/>
          </p:nvGrpSpPr>
          <p:grpSpPr>
            <a:xfrm>
              <a:off x="10234100" y="5368753"/>
              <a:ext cx="441061" cy="827674"/>
              <a:chOff x="9694576" y="5416325"/>
              <a:chExt cx="441061" cy="827674"/>
            </a:xfrm>
          </p:grpSpPr>
          <p:sp>
            <p:nvSpPr>
              <p:cNvPr id="8" name="Rectangle 7"/>
              <p:cNvSpPr/>
              <p:nvPr/>
            </p:nvSpPr>
            <p:spPr>
              <a:xfrm>
                <a:off x="9694576" y="5900618"/>
                <a:ext cx="441061" cy="343381"/>
              </a:xfrm>
              <a:prstGeom prst="rect">
                <a:avLst/>
              </a:prstGeom>
            </p:spPr>
            <p:txBody>
              <a:bodyPr wrap="square">
                <a:spAutoFit/>
              </a:bodyPr>
              <a:lstStyle/>
              <a:p>
                <a:pPr>
                  <a:lnSpc>
                    <a:spcPct val="90000"/>
                  </a:lnSpc>
                  <a:spcAft>
                    <a:spcPts val="588"/>
                  </a:spcAft>
                </a:pPr>
                <a:r>
                  <a:rPr lang="en-US" sz="882" dirty="0">
                    <a:gradFill>
                      <a:gsLst>
                        <a:gs pos="2917">
                          <a:srgbClr val="FFFFFF"/>
                        </a:gs>
                        <a:gs pos="30000">
                          <a:srgbClr val="FFFFFF"/>
                        </a:gs>
                      </a:gsLst>
                      <a:lin ang="5400000" scaled="0"/>
                    </a:gradFill>
                  </a:rPr>
                  <a:t>JIRA</a:t>
                </a:r>
              </a:p>
            </p:txBody>
          </p:sp>
          <p:pic>
            <p:nvPicPr>
              <p:cNvPr id="242" name="Picture 241"/>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40000" contrast="20000"/>
                        </a14:imgEffect>
                      </a14:imgLayer>
                    </a14:imgProps>
                  </a:ext>
                  <a:ext uri="{28A0092B-C50C-407E-A947-70E740481C1C}">
                    <a14:useLocalDpi xmlns:a14="http://schemas.microsoft.com/office/drawing/2010/main" val="0"/>
                  </a:ext>
                </a:extLst>
              </a:blip>
              <a:srcRect r="70624"/>
              <a:stretch/>
            </p:blipFill>
            <p:spPr>
              <a:xfrm>
                <a:off x="9727252" y="5416325"/>
                <a:ext cx="350489" cy="466066"/>
              </a:xfrm>
              <a:prstGeom prst="rect">
                <a:avLst/>
              </a:prstGeom>
            </p:spPr>
          </p:pic>
        </p:grpSp>
      </p:grpSp>
      <p:cxnSp>
        <p:nvCxnSpPr>
          <p:cNvPr id="305" name="Straight Arrow Connector 304"/>
          <p:cNvCxnSpPr/>
          <p:nvPr/>
        </p:nvCxnSpPr>
        <p:spPr>
          <a:xfrm flipV="1">
            <a:off x="9647014" y="2582160"/>
            <a:ext cx="394849"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120704" y="4440994"/>
            <a:ext cx="3152551" cy="1670522"/>
            <a:chOff x="4819651" y="2807496"/>
            <a:chExt cx="3562943" cy="3800381"/>
          </a:xfrm>
        </p:grpSpPr>
        <p:cxnSp>
          <p:nvCxnSpPr>
            <p:cNvPr id="307" name="Straight Arrow Connector 306"/>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12" name="Straight Arrow Connector 311"/>
          <p:cNvCxnSpPr/>
          <p:nvPr/>
        </p:nvCxnSpPr>
        <p:spPr>
          <a:xfrm flipV="1">
            <a:off x="7455070" y="2582160"/>
            <a:ext cx="425999"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894166" y="1320956"/>
            <a:ext cx="1718750" cy="2962539"/>
            <a:chOff x="8052459" y="1532223"/>
            <a:chExt cx="1753215" cy="3021944"/>
          </a:xfrm>
        </p:grpSpPr>
        <p:sp>
          <p:nvSpPr>
            <p:cNvPr id="174" name="Rounded Rectangle 173"/>
            <p:cNvSpPr/>
            <p:nvPr/>
          </p:nvSpPr>
          <p:spPr bwMode="auto">
            <a:xfrm>
              <a:off x="8052459" y="1532223"/>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44821" bIns="44821" numCol="1" spcCol="0" rtlCol="0" fromWordArt="0" anchor="b" anchorCtr="0" forceAA="0" compatLnSpc="1">
              <a:prstTxWarp prst="textNoShape">
                <a:avLst/>
              </a:prstTxWarp>
              <a:noAutofit/>
            </a:bodyPr>
            <a:lstStyle/>
            <a:p>
              <a:pPr algn="ctr" defTabSz="914225"/>
              <a:endParaRPr lang="en-US" sz="1568" dirty="0">
                <a:gradFill>
                  <a:gsLst>
                    <a:gs pos="0">
                      <a:srgbClr val="FFFFFF"/>
                    </a:gs>
                    <a:gs pos="100000">
                      <a:srgbClr val="FFFFFF"/>
                    </a:gs>
                  </a:gsLst>
                  <a:lin ang="5400000" scaled="0"/>
                </a:gradFill>
                <a:ea typeface="Segoe UI" pitchFamily="34" charset="0"/>
                <a:cs typeface="Segoe UI" pitchFamily="34" charset="0"/>
              </a:endParaRPr>
            </a:p>
          </p:txBody>
        </p:sp>
        <p:pic>
          <p:nvPicPr>
            <p:cNvPr id="179" name="Picture 178"/>
            <p:cNvPicPr>
              <a:picLocks noChangeAspect="1"/>
            </p:cNvPicPr>
            <p:nvPr/>
          </p:nvPicPr>
          <p:blipFill>
            <a:blip r:embed="rId20"/>
            <a:stretch>
              <a:fillRect/>
            </a:stretch>
          </p:blipFill>
          <p:spPr>
            <a:xfrm>
              <a:off x="8117200" y="1586658"/>
              <a:ext cx="1528108" cy="948121"/>
            </a:xfrm>
            <a:prstGeom prst="rect">
              <a:avLst/>
            </a:prstGeom>
          </p:spPr>
        </p:pic>
        <p:sp>
          <p:nvSpPr>
            <p:cNvPr id="180" name="TextBox 179"/>
            <p:cNvSpPr txBox="1"/>
            <p:nvPr/>
          </p:nvSpPr>
          <p:spPr>
            <a:xfrm>
              <a:off x="8527051" y="2058242"/>
              <a:ext cx="909142" cy="166131"/>
            </a:xfrm>
            <a:prstGeom prst="rect">
              <a:avLst/>
            </a:prstGeom>
            <a:noFill/>
          </p:spPr>
          <p:txBody>
            <a:bodyPr wrap="none" lIns="0" tIns="0" rIns="0" bIns="0" rtlCol="0">
              <a:spAutoFit/>
            </a:bodyPr>
            <a:lstStyle/>
            <a:p>
              <a:pPr>
                <a:lnSpc>
                  <a:spcPct val="90000"/>
                </a:lnSpc>
                <a:spcAft>
                  <a:spcPts val="588"/>
                </a:spcAft>
              </a:pPr>
              <a:r>
                <a:rPr lang="en-US" sz="1176" dirty="0">
                  <a:gradFill>
                    <a:gsLst>
                      <a:gs pos="2917">
                        <a:srgbClr val="0072C6"/>
                      </a:gs>
                      <a:gs pos="30000">
                        <a:srgbClr val="0072C6"/>
                      </a:gs>
                    </a:gsLst>
                    <a:lin ang="5400000" scaled="0"/>
                  </a:gradFill>
                </a:rPr>
                <a:t>Public Cloud</a:t>
              </a:r>
            </a:p>
          </p:txBody>
        </p:sp>
        <p:pic>
          <p:nvPicPr>
            <p:cNvPr id="190" name="Picture 189"/>
            <p:cNvPicPr>
              <a:picLocks noChangeAspect="1"/>
            </p:cNvPicPr>
            <p:nvPr/>
          </p:nvPicPr>
          <p:blipFill rotWithShape="1">
            <a:blip r:embed="rId21">
              <a:duotone>
                <a:prstClr val="black"/>
                <a:schemeClr val="tx2">
                  <a:tint val="45000"/>
                  <a:satMod val="400000"/>
                </a:schemeClr>
              </a:duotone>
              <a:extLst>
                <a:ext uri="{28A0092B-C50C-407E-A947-70E740481C1C}">
                  <a14:useLocalDpi xmlns:a14="http://schemas.microsoft.com/office/drawing/2010/main" val="0"/>
                </a:ext>
              </a:extLst>
            </a:blip>
            <a:srcRect t="-7435" r="18402"/>
            <a:stretch/>
          </p:blipFill>
          <p:spPr>
            <a:xfrm>
              <a:off x="8194750" y="4100634"/>
              <a:ext cx="1514136" cy="230242"/>
            </a:xfrm>
            <a:prstGeom prst="rect">
              <a:avLst/>
            </a:prstGeom>
          </p:spPr>
        </p:pic>
        <p:grpSp>
          <p:nvGrpSpPr>
            <p:cNvPr id="191" name="Group 190"/>
            <p:cNvGrpSpPr/>
            <p:nvPr/>
          </p:nvGrpSpPr>
          <p:grpSpPr>
            <a:xfrm>
              <a:off x="8748028" y="2770588"/>
              <a:ext cx="816128" cy="950197"/>
              <a:chOff x="5394326" y="4936834"/>
              <a:chExt cx="720725" cy="835025"/>
            </a:xfrm>
            <a:solidFill>
              <a:schemeClr val="tx1"/>
            </a:solidFill>
          </p:grpSpPr>
          <p:sp>
            <p:nvSpPr>
              <p:cNvPr id="192"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
            <p:nvSpPr>
              <p:cNvPr id="195"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grpSp>
        <p:sp>
          <p:nvSpPr>
            <p:cNvPr id="197" name="TextBox 196"/>
            <p:cNvSpPr txBox="1"/>
            <p:nvPr/>
          </p:nvSpPr>
          <p:spPr>
            <a:xfrm>
              <a:off x="8510661" y="3794170"/>
              <a:ext cx="1128251" cy="207664"/>
            </a:xfrm>
            <a:prstGeom prst="rect">
              <a:avLst/>
            </a:prstGeom>
            <a:noFill/>
          </p:spPr>
          <p:txBody>
            <a:bodyPr wrap="none" lIns="0" tIns="0" rIns="0" bIns="0" rtlCol="0">
              <a:spAutoFit/>
            </a:bodyPr>
            <a:lstStyle/>
            <a:p>
              <a:pPr>
                <a:lnSpc>
                  <a:spcPct val="90000"/>
                </a:lnSpc>
                <a:spcAft>
                  <a:spcPts val="588"/>
                </a:spcAft>
              </a:pPr>
              <a:r>
                <a:rPr lang="en-US" sz="1470" dirty="0">
                  <a:gradFill>
                    <a:gsLst>
                      <a:gs pos="0">
                        <a:srgbClr val="FFFFFF"/>
                      </a:gs>
                      <a:gs pos="100000">
                        <a:srgbClr val="FFFFFF"/>
                      </a:gs>
                    </a:gsLst>
                    <a:lin ang="5400000" scaled="0"/>
                  </a:gradFill>
                  <a:ea typeface="Segoe UI" pitchFamily="34" charset="0"/>
                  <a:cs typeface="Segoe UI" pitchFamily="34" charset="0"/>
                </a:rPr>
                <a:t>On-premises</a:t>
              </a:r>
            </a:p>
          </p:txBody>
        </p:sp>
        <p:pic>
          <p:nvPicPr>
            <p:cNvPr id="234" name="Picture 233"/>
            <p:cNvPicPr>
              <a:picLocks noChangeAspect="1"/>
            </p:cNvPicPr>
            <p:nvPr/>
          </p:nvPicPr>
          <p:blipFill>
            <a:blip r:embed="rId22">
              <a:extLst>
                <a:ext uri="{BEBA8EAE-BF5A-486C-A8C5-ECC9F3942E4B}">
                  <a14:imgProps xmlns:a14="http://schemas.microsoft.com/office/drawing/2010/main">
                    <a14:imgLayer r:embed="rId23">
                      <a14:imgEffect>
                        <a14:backgroundRemoval t="1653" b="96281" l="4327" r="96635">
                          <a14:foregroundMark x1="53846" y1="19421" x2="53846" y2="19421"/>
                          <a14:foregroundMark x1="42788" y1="20661" x2="42788" y2="20661"/>
                          <a14:foregroundMark x1="56250" y1="25620" x2="56250" y2="25620"/>
                          <a14:foregroundMark x1="50000" y1="22314" x2="50000" y2="22314"/>
                          <a14:foregroundMark x1="52885" y1="50000" x2="52885" y2="50000"/>
                          <a14:foregroundMark x1="37019" y1="66116" x2="37019" y2="66116"/>
                          <a14:foregroundMark x1="37500" y1="65702" x2="55288" y2="47521"/>
                          <a14:foregroundMark x1="37981" y1="37190" x2="37981" y2="37190"/>
                          <a14:foregroundMark x1="38942" y1="38843" x2="58654" y2="37603"/>
                          <a14:foregroundMark x1="58173" y1="38017" x2="60577" y2="77686"/>
                          <a14:foregroundMark x1="59135" y1="77273" x2="43269" y2="82645"/>
                        </a14:backgroundRemoval>
                      </a14:imgEffect>
                    </a14:imgLayer>
                  </a14:imgProps>
                </a:ext>
              </a:extLst>
            </a:blip>
            <a:stretch>
              <a:fillRect/>
            </a:stretch>
          </p:blipFill>
          <p:spPr>
            <a:xfrm>
              <a:off x="8168316" y="2931242"/>
              <a:ext cx="400929" cy="466465"/>
            </a:xfrm>
            <a:prstGeom prst="rect">
              <a:avLst/>
            </a:prstGeom>
          </p:spPr>
        </p:pic>
        <p:sp>
          <p:nvSpPr>
            <p:cNvPr id="3" name="TextBox 2"/>
            <p:cNvSpPr txBox="1"/>
            <p:nvPr/>
          </p:nvSpPr>
          <p:spPr>
            <a:xfrm>
              <a:off x="8334470" y="2288930"/>
              <a:ext cx="1229958" cy="193863"/>
            </a:xfrm>
            <a:prstGeom prst="rect">
              <a:avLst/>
            </a:prstGeom>
            <a:noFill/>
          </p:spPr>
          <p:txBody>
            <a:bodyPr wrap="none" lIns="0" tIns="0" rIns="0" bIns="0" rtlCol="0">
              <a:spAutoFit/>
            </a:bodyPr>
            <a:lstStyle/>
            <a:p>
              <a:pPr>
                <a:lnSpc>
                  <a:spcPct val="90000"/>
                </a:lnSpc>
                <a:spcAft>
                  <a:spcPts val="588"/>
                </a:spcAft>
              </a:pPr>
              <a:r>
                <a:rPr lang="en-US" sz="1372" spc="-49" dirty="0">
                  <a:gradFill>
                    <a:gsLst>
                      <a:gs pos="2917">
                        <a:srgbClr val="00BCF2"/>
                      </a:gs>
                      <a:gs pos="30000">
                        <a:srgbClr val="00BCF2"/>
                      </a:gs>
                    </a:gsLst>
                    <a:lin ang="5400000" scaled="0"/>
                  </a:gradFill>
                </a:rPr>
                <a:t>Microsoft Azure</a:t>
              </a:r>
            </a:p>
          </p:txBody>
        </p:sp>
        <p:sp>
          <p:nvSpPr>
            <p:cNvPr id="159" name="TextBox 158"/>
            <p:cNvSpPr txBox="1"/>
            <p:nvPr/>
          </p:nvSpPr>
          <p:spPr>
            <a:xfrm>
              <a:off x="8205654" y="3421085"/>
              <a:ext cx="315584" cy="124598"/>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Linux</a:t>
              </a:r>
            </a:p>
          </p:txBody>
        </p:sp>
      </p:grpSp>
      <p:cxnSp>
        <p:nvCxnSpPr>
          <p:cNvPr id="279" name="Straight Arrow Connector 278"/>
          <p:cNvCxnSpPr/>
          <p:nvPr/>
        </p:nvCxnSpPr>
        <p:spPr>
          <a:xfrm flipV="1">
            <a:off x="1346667" y="3307055"/>
            <a:ext cx="0" cy="957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p:cNvGrpSpPr/>
          <p:nvPr/>
        </p:nvGrpSpPr>
        <p:grpSpPr>
          <a:xfrm>
            <a:off x="334954" y="4253217"/>
            <a:ext cx="2168673" cy="1525452"/>
            <a:chOff x="407046" y="4381450"/>
            <a:chExt cx="2212159" cy="1556041"/>
          </a:xfrm>
        </p:grpSpPr>
        <p:sp>
          <p:nvSpPr>
            <p:cNvPr id="281" name="Rounded Rectangle 280"/>
            <p:cNvSpPr/>
            <p:nvPr/>
          </p:nvSpPr>
          <p:spPr bwMode="auto">
            <a:xfrm>
              <a:off x="573546" y="4381450"/>
              <a:ext cx="2045659"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469" dirty="0">
                  <a:gradFill>
                    <a:gsLst>
                      <a:gs pos="0">
                        <a:srgbClr val="00BCF2"/>
                      </a:gs>
                      <a:gs pos="100000">
                        <a:srgbClr val="00BCF2"/>
                      </a:gs>
                    </a:gsLst>
                    <a:lin ang="5400000" scaled="0"/>
                  </a:gradFill>
                  <a:ea typeface="Segoe UI" pitchFamily="34" charset="0"/>
                  <a:cs typeface="Segoe UI" pitchFamily="34" charset="0"/>
                </a:rPr>
                <a:t>                            </a:t>
              </a:r>
            </a:p>
          </p:txBody>
        </p:sp>
        <p:sp>
          <p:nvSpPr>
            <p:cNvPr id="282"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83" name="Group 282"/>
            <p:cNvGrpSpPr/>
            <p:nvPr/>
          </p:nvGrpSpPr>
          <p:grpSpPr>
            <a:xfrm>
              <a:off x="1517377" y="4564856"/>
              <a:ext cx="415329" cy="616165"/>
              <a:chOff x="8618139" y="3918226"/>
              <a:chExt cx="415329" cy="616165"/>
            </a:xfrm>
          </p:grpSpPr>
          <p:pic>
            <p:nvPicPr>
              <p:cNvPr id="290" name="Picture 289"/>
              <p:cNvPicPr>
                <a:picLocks noChangeAspect="1"/>
              </p:cNvPicPr>
              <p:nvPr/>
            </p:nvPicPr>
            <p:blipFill rotWithShape="1">
              <a:blip r:embed="rId11" cstate="print">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91" name="TextBox 290"/>
              <p:cNvSpPr txBox="1"/>
              <p:nvPr/>
            </p:nvSpPr>
            <p:spPr>
              <a:xfrm>
                <a:off x="8618139" y="4285194"/>
                <a:ext cx="415329" cy="249197"/>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Puppet </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Labs</a:t>
                </a:r>
              </a:p>
            </p:txBody>
          </p:sp>
        </p:grpSp>
        <p:grpSp>
          <p:nvGrpSpPr>
            <p:cNvPr id="284" name="Group 283"/>
            <p:cNvGrpSpPr/>
            <p:nvPr/>
          </p:nvGrpSpPr>
          <p:grpSpPr>
            <a:xfrm>
              <a:off x="2048899" y="4467809"/>
              <a:ext cx="419651" cy="690542"/>
              <a:chOff x="2188624" y="4922203"/>
              <a:chExt cx="419651" cy="690542"/>
            </a:xfrm>
          </p:grpSpPr>
          <p:pic>
            <p:nvPicPr>
              <p:cNvPr id="288" name="Picture 287"/>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190446" y="4922203"/>
                <a:ext cx="417829" cy="539049"/>
              </a:xfrm>
              <a:prstGeom prst="rect">
                <a:avLst/>
              </a:prstGeom>
            </p:spPr>
          </p:pic>
          <p:sp>
            <p:nvSpPr>
              <p:cNvPr id="289" name="TextBox 288"/>
              <p:cNvSpPr txBox="1"/>
              <p:nvPr/>
            </p:nvSpPr>
            <p:spPr>
              <a:xfrm>
                <a:off x="2188624" y="5488147"/>
                <a:ext cx="384260" cy="1245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Eclipse</a:t>
                </a:r>
              </a:p>
            </p:txBody>
          </p:sp>
        </p:grpSp>
        <p:grpSp>
          <p:nvGrpSpPr>
            <p:cNvPr id="285" name="Group 284"/>
            <p:cNvGrpSpPr/>
            <p:nvPr/>
          </p:nvGrpSpPr>
          <p:grpSpPr>
            <a:xfrm>
              <a:off x="977295" y="4528933"/>
              <a:ext cx="393113" cy="645405"/>
              <a:chOff x="891677" y="4978236"/>
              <a:chExt cx="393113" cy="645405"/>
            </a:xfrm>
          </p:grpSpPr>
          <p:pic>
            <p:nvPicPr>
              <p:cNvPr id="286" name="Picture 285"/>
              <p:cNvPicPr>
                <a:picLocks noChangeAspect="1"/>
              </p:cNvPicPr>
              <p:nvPr/>
            </p:nvPicPr>
            <p:blipFill rotWithShape="1">
              <a:blip r:embed="rId25" cstate="print">
                <a:extLst>
                  <a:ext uri="{BEBA8EAE-BF5A-486C-A8C5-ECC9F3942E4B}">
                    <a14:imgProps xmlns:a14="http://schemas.microsoft.com/office/drawing/2010/main">
                      <a14:imgLayer r:embed="rId26">
                        <a14:imgEffect>
                          <a14:brightnessContrast bright="20000"/>
                        </a14:imgEffect>
                      </a14:imgLayer>
                    </a14:imgProps>
                  </a:ext>
                  <a:ext uri="{28A0092B-C50C-407E-A947-70E740481C1C}">
                    <a14:useLocalDpi xmlns:a14="http://schemas.microsoft.com/office/drawing/2010/main" val="0"/>
                  </a:ext>
                </a:extLst>
              </a:blip>
              <a:srcRect r="81248"/>
              <a:stretch/>
            </p:blipFill>
            <p:spPr>
              <a:xfrm>
                <a:off x="891677" y="4978236"/>
                <a:ext cx="393113" cy="371185"/>
              </a:xfrm>
              <a:prstGeom prst="rect">
                <a:avLst/>
              </a:prstGeom>
            </p:spPr>
          </p:pic>
          <p:sp>
            <p:nvSpPr>
              <p:cNvPr id="287" name="TextBox 286"/>
              <p:cNvSpPr txBox="1"/>
              <p:nvPr/>
            </p:nvSpPr>
            <p:spPr>
              <a:xfrm>
                <a:off x="896053" y="5374444"/>
                <a:ext cx="346653" cy="249197"/>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grpSp>
      <p:grpSp>
        <p:nvGrpSpPr>
          <p:cNvPr id="292" name="Group 291"/>
          <p:cNvGrpSpPr/>
          <p:nvPr/>
        </p:nvGrpSpPr>
        <p:grpSpPr>
          <a:xfrm>
            <a:off x="91644" y="4776283"/>
            <a:ext cx="1330162" cy="1105257"/>
            <a:chOff x="958943" y="1820181"/>
            <a:chExt cx="1356835" cy="1127420"/>
          </a:xfrm>
        </p:grpSpPr>
        <p:sp>
          <p:nvSpPr>
            <p:cNvPr id="293"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94"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95"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96"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297"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98" name="Group 297"/>
            <p:cNvGrpSpPr/>
            <p:nvPr/>
          </p:nvGrpSpPr>
          <p:grpSpPr>
            <a:xfrm>
              <a:off x="1388646" y="2014004"/>
              <a:ext cx="311900" cy="222474"/>
              <a:chOff x="1366452" y="1994459"/>
              <a:chExt cx="311900" cy="222474"/>
            </a:xfrm>
          </p:grpSpPr>
          <p:sp>
            <p:nvSpPr>
              <p:cNvPr id="317"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20"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299"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00"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303" name="Group 302"/>
            <p:cNvGrpSpPr/>
            <p:nvPr/>
          </p:nvGrpSpPr>
          <p:grpSpPr>
            <a:xfrm>
              <a:off x="958943" y="2054647"/>
              <a:ext cx="244284" cy="287906"/>
              <a:chOff x="978218" y="2040263"/>
              <a:chExt cx="244284" cy="287906"/>
            </a:xfrm>
          </p:grpSpPr>
          <p:sp>
            <p:nvSpPr>
              <p:cNvPr id="315"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6"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30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08"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309" name="Group 308"/>
            <p:cNvGrpSpPr/>
            <p:nvPr/>
          </p:nvGrpSpPr>
          <p:grpSpPr>
            <a:xfrm>
              <a:off x="1261759" y="2339640"/>
              <a:ext cx="1054019" cy="607961"/>
              <a:chOff x="511109" y="5814543"/>
              <a:chExt cx="1041729" cy="600871"/>
            </a:xfrm>
          </p:grpSpPr>
          <p:sp>
            <p:nvSpPr>
              <p:cNvPr id="31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3"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pic>
          <p:nvPicPr>
            <p:cNvPr id="310" name="Picture 309"/>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21" name="Group 320"/>
          <p:cNvGrpSpPr/>
          <p:nvPr/>
        </p:nvGrpSpPr>
        <p:grpSpPr>
          <a:xfrm>
            <a:off x="1622548" y="4778516"/>
            <a:ext cx="1307069" cy="1108772"/>
            <a:chOff x="1680905" y="4869171"/>
            <a:chExt cx="1333278" cy="1131005"/>
          </a:xfrm>
        </p:grpSpPr>
        <p:grpSp>
          <p:nvGrpSpPr>
            <p:cNvPr id="322" name="Group 321"/>
            <p:cNvGrpSpPr/>
            <p:nvPr/>
          </p:nvGrpSpPr>
          <p:grpSpPr>
            <a:xfrm>
              <a:off x="2312865" y="4869171"/>
              <a:ext cx="701318" cy="1129810"/>
              <a:chOff x="1444680" y="4869171"/>
              <a:chExt cx="701318" cy="1129810"/>
            </a:xfrm>
          </p:grpSpPr>
          <p:sp>
            <p:nvSpPr>
              <p:cNvPr id="327" name="Freeform 326"/>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8" name="Freeform 327"/>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9" name="Oval 328"/>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0" name="Freeform 329"/>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1" name="Freeform 33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2" name="Freeform 33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3" name="Freeform 332"/>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4" name="Freeform 333"/>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335" name="Freeform 334"/>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6" name="Freeform 335"/>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7" name="Freeform 336"/>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338" name="Picture 33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3" name="Group 322"/>
            <p:cNvGrpSpPr/>
            <p:nvPr/>
          </p:nvGrpSpPr>
          <p:grpSpPr>
            <a:xfrm>
              <a:off x="1680905" y="5392215"/>
              <a:ext cx="1054019" cy="607961"/>
              <a:chOff x="511109" y="5814543"/>
              <a:chExt cx="1041729" cy="600871"/>
            </a:xfrm>
          </p:grpSpPr>
          <p:sp>
            <p:nvSpPr>
              <p:cNvPr id="32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25"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2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spTree>
    <p:extLst>
      <p:ext uri="{BB962C8B-B14F-4D97-AF65-F5344CB8AC3E}">
        <p14:creationId xmlns:p14="http://schemas.microsoft.com/office/powerpoint/2010/main" val="110602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fade">
                                      <p:cBhvr>
                                        <p:cTn id="19" dur="500"/>
                                        <p:tgtEl>
                                          <p:spTgt spid="292"/>
                                        </p:tgtEl>
                                      </p:cBhvr>
                                    </p:animEffect>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500"/>
                                        <p:tgtEl>
                                          <p:spTgt spid="280"/>
                                        </p:tgtEl>
                                      </p:cBhvr>
                                    </p:animEffect>
                                  </p:childTnLst>
                                </p:cTn>
                              </p:par>
                              <p:par>
                                <p:cTn id="23" presetID="10" presetClass="entr" presetSubtype="0" fill="hold" nodeType="withEffect">
                                  <p:stCondLst>
                                    <p:cond delay="0"/>
                                  </p:stCondLst>
                                  <p:childTnLst>
                                    <p:set>
                                      <p:cBhvr>
                                        <p:cTn id="24" dur="1" fill="hold">
                                          <p:stCondLst>
                                            <p:cond delay="0"/>
                                          </p:stCondLst>
                                        </p:cTn>
                                        <p:tgtEl>
                                          <p:spTgt spid="318"/>
                                        </p:tgtEl>
                                        <p:attrNameLst>
                                          <p:attrName>style.visibility</p:attrName>
                                        </p:attrNameLst>
                                      </p:cBhvr>
                                      <p:to>
                                        <p:strVal val="visible"/>
                                      </p:to>
                                    </p:set>
                                    <p:animEffect transition="in" filter="fade">
                                      <p:cBhvr>
                                        <p:cTn id="25" dur="500"/>
                                        <p:tgtEl>
                                          <p:spTgt spid="318"/>
                                        </p:tgtEl>
                                      </p:cBhvr>
                                    </p:animEffect>
                                  </p:childTnLst>
                                </p:cTn>
                              </p:par>
                              <p:par>
                                <p:cTn id="26" presetID="10" presetClass="entr" presetSubtype="0" fill="hold"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childTnLst>
                          </p:cTn>
                        </p:par>
                        <p:par>
                          <p:cTn id="29" fill="hold">
                            <p:stCondLst>
                              <p:cond delay="500"/>
                            </p:stCondLst>
                            <p:childTnLst>
                              <p:par>
                                <p:cTn id="30" presetID="10" presetClass="entr" presetSubtype="0" fill="hold" nodeType="afterEffect">
                                  <p:stCondLst>
                                    <p:cond delay="150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500"/>
                                        <p:tgtEl>
                                          <p:spTgt spid="302"/>
                                        </p:tgtEl>
                                      </p:cBhvr>
                                    </p:animEffect>
                                  </p:childTnLst>
                                </p:cTn>
                              </p:par>
                              <p:par>
                                <p:cTn id="33" presetID="10" presetClass="entr" presetSubtype="0" fill="hold" nodeType="withEffect">
                                  <p:stCondLst>
                                    <p:cond delay="1500"/>
                                  </p:stCondLst>
                                  <p:childTnLst>
                                    <p:set>
                                      <p:cBhvr>
                                        <p:cTn id="34" dur="1" fill="hold">
                                          <p:stCondLst>
                                            <p:cond delay="0"/>
                                          </p:stCondLst>
                                        </p:cTn>
                                        <p:tgtEl>
                                          <p:spTgt spid="319"/>
                                        </p:tgtEl>
                                        <p:attrNameLst>
                                          <p:attrName>style.visibility</p:attrName>
                                        </p:attrNameLst>
                                      </p:cBhvr>
                                      <p:to>
                                        <p:strVal val="visible"/>
                                      </p:to>
                                    </p:set>
                                    <p:animEffect transition="in" filter="fade">
                                      <p:cBhvr>
                                        <p:cTn id="35" dur="500"/>
                                        <p:tgtEl>
                                          <p:spTgt spid="319"/>
                                        </p:tgtEl>
                                      </p:cBhvr>
                                    </p:animEffect>
                                  </p:childTnLst>
                                </p:cTn>
                              </p:par>
                            </p:childTnLst>
                          </p:cTn>
                        </p:par>
                        <p:par>
                          <p:cTn id="36" fill="hold">
                            <p:stCondLst>
                              <p:cond delay="2500"/>
                            </p:stCondLst>
                            <p:childTnLst>
                              <p:par>
                                <p:cTn id="37" presetID="10" presetClass="entr" presetSubtype="0" fill="hold" nodeType="afterEffect">
                                  <p:stCondLst>
                                    <p:cond delay="1200"/>
                                  </p:stCondLst>
                                  <p:childTnLst>
                                    <p:set>
                                      <p:cBhvr>
                                        <p:cTn id="38" dur="1" fill="hold">
                                          <p:stCondLst>
                                            <p:cond delay="0"/>
                                          </p:stCondLst>
                                        </p:cTn>
                                        <p:tgtEl>
                                          <p:spTgt spid="304"/>
                                        </p:tgtEl>
                                        <p:attrNameLst>
                                          <p:attrName>style.visibility</p:attrName>
                                        </p:attrNameLst>
                                      </p:cBhvr>
                                      <p:to>
                                        <p:strVal val="visible"/>
                                      </p:to>
                                    </p:set>
                                    <p:animEffect transition="in" filter="fade">
                                      <p:cBhvr>
                                        <p:cTn id="39" dur="500"/>
                                        <p:tgtEl>
                                          <p:spTgt spid="304"/>
                                        </p:tgtEl>
                                      </p:cBhvr>
                                    </p:animEffect>
                                  </p:childTnLst>
                                </p:cTn>
                              </p:par>
                              <p:par>
                                <p:cTn id="40" presetID="10" presetClass="entr" presetSubtype="0" fill="hold" nodeType="withEffect">
                                  <p:stCondLst>
                                    <p:cond delay="120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childTnLst>
                          </p:cTn>
                        </p:par>
                        <p:par>
                          <p:cTn id="43" fill="hold">
                            <p:stCondLst>
                              <p:cond delay="4200"/>
                            </p:stCondLst>
                            <p:childTnLst>
                              <p:par>
                                <p:cTn id="44" presetID="10" presetClass="entr" presetSubtype="0" fill="hold" nodeType="afterEffect">
                                  <p:stCondLst>
                                    <p:cond delay="1500"/>
                                  </p:stCondLst>
                                  <p:childTnLst>
                                    <p:set>
                                      <p:cBhvr>
                                        <p:cTn id="45" dur="1" fill="hold">
                                          <p:stCondLst>
                                            <p:cond delay="0"/>
                                          </p:stCondLst>
                                        </p:cTn>
                                        <p:tgtEl>
                                          <p:spTgt spid="312"/>
                                        </p:tgtEl>
                                        <p:attrNameLst>
                                          <p:attrName>style.visibility</p:attrName>
                                        </p:attrNameLst>
                                      </p:cBhvr>
                                      <p:to>
                                        <p:strVal val="visible"/>
                                      </p:to>
                                    </p:set>
                                    <p:animEffect transition="in" filter="fade">
                                      <p:cBhvr>
                                        <p:cTn id="46" dur="500"/>
                                        <p:tgtEl>
                                          <p:spTgt spid="312"/>
                                        </p:tgtEl>
                                      </p:cBhvr>
                                    </p:animEffect>
                                  </p:childTnLst>
                                </p:cTn>
                              </p:par>
                              <p:par>
                                <p:cTn id="47" presetID="10" presetClass="entr" presetSubtype="0" fill="hold" nodeType="withEffect">
                                  <p:stCondLst>
                                    <p:cond delay="15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nodeType="withEffect">
                                  <p:stCondLst>
                                    <p:cond delay="1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par>
                          <p:cTn id="53" fill="hold">
                            <p:stCondLst>
                              <p:cond delay="6200"/>
                            </p:stCondLst>
                            <p:childTnLst>
                              <p:par>
                                <p:cTn id="54" presetID="10" presetClass="entr" presetSubtype="0" fill="hold" nodeType="afterEffect">
                                  <p:stCondLst>
                                    <p:cond delay="1400"/>
                                  </p:stCondLst>
                                  <p:childTnLst>
                                    <p:set>
                                      <p:cBhvr>
                                        <p:cTn id="55" dur="1" fill="hold">
                                          <p:stCondLst>
                                            <p:cond delay="0"/>
                                          </p:stCondLst>
                                        </p:cTn>
                                        <p:tgtEl>
                                          <p:spTgt spid="305"/>
                                        </p:tgtEl>
                                        <p:attrNameLst>
                                          <p:attrName>style.visibility</p:attrName>
                                        </p:attrNameLst>
                                      </p:cBhvr>
                                      <p:to>
                                        <p:strVal val="visible"/>
                                      </p:to>
                                    </p:set>
                                    <p:animEffect transition="in" filter="fade">
                                      <p:cBhvr>
                                        <p:cTn id="56" dur="500"/>
                                        <p:tgtEl>
                                          <p:spTgt spid="305"/>
                                        </p:tgtEl>
                                      </p:cBhvr>
                                    </p:animEffect>
                                  </p:childTnLst>
                                </p:cTn>
                              </p:par>
                              <p:par>
                                <p:cTn id="57" presetID="10" presetClass="entr" presetSubtype="0" fill="hold" nodeType="withEffect">
                                  <p:stCondLst>
                                    <p:cond delay="140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0" name="Rounded Rectangle 239"/>
          <p:cNvSpPr/>
          <p:nvPr/>
        </p:nvSpPr>
        <p:spPr bwMode="auto">
          <a:xfrm>
            <a:off x="484505" y="4255397"/>
            <a:ext cx="2010917" cy="966807"/>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469" dirty="0">
                <a:gradFill>
                  <a:gsLst>
                    <a:gs pos="0">
                      <a:srgbClr val="00BCF2"/>
                    </a:gs>
                    <a:gs pos="100000">
                      <a:srgbClr val="00BCF2"/>
                    </a:gs>
                  </a:gsLst>
                  <a:lin ang="5400000" scaled="0"/>
                </a:gradFill>
                <a:ea typeface="Segoe UI" pitchFamily="34" charset="0"/>
                <a:cs typeface="Segoe UI" pitchFamily="34" charset="0"/>
              </a:rPr>
              <a:t>                            </a:t>
            </a:r>
          </a:p>
        </p:txBody>
      </p:sp>
      <p:sp>
        <p:nvSpPr>
          <p:cNvPr id="241" name="AutoShape 115"/>
          <p:cNvSpPr>
            <a:spLocks noChangeAspect="1" noChangeArrowheads="1" noTextEdit="1"/>
          </p:cNvSpPr>
          <p:nvPr/>
        </p:nvSpPr>
        <p:spPr bwMode="auto">
          <a:xfrm>
            <a:off x="399045" y="4980888"/>
            <a:ext cx="1237347" cy="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2" name="Rectangle 155"/>
          <p:cNvSpPr>
            <a:spLocks noChangeArrowheads="1"/>
          </p:cNvSpPr>
          <p:nvPr/>
        </p:nvSpPr>
        <p:spPr bwMode="auto">
          <a:xfrm>
            <a:off x="728791" y="5232201"/>
            <a:ext cx="792350" cy="54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43" name="Group 242"/>
          <p:cNvGrpSpPr/>
          <p:nvPr/>
        </p:nvGrpSpPr>
        <p:grpSpPr>
          <a:xfrm>
            <a:off x="89648" y="4776791"/>
            <a:ext cx="1330162" cy="1105257"/>
            <a:chOff x="958943" y="1820181"/>
            <a:chExt cx="1356835" cy="1127420"/>
          </a:xfrm>
        </p:grpSpPr>
        <p:sp>
          <p:nvSpPr>
            <p:cNvPr id="244"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5"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6"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7"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248"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49" name="Group 248"/>
            <p:cNvGrpSpPr/>
            <p:nvPr/>
          </p:nvGrpSpPr>
          <p:grpSpPr>
            <a:xfrm>
              <a:off x="1388646" y="2014004"/>
              <a:ext cx="311900" cy="222474"/>
              <a:chOff x="1366452" y="1994459"/>
              <a:chExt cx="311900" cy="222474"/>
            </a:xfrm>
          </p:grpSpPr>
          <p:sp>
            <p:nvSpPr>
              <p:cNvPr id="262"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3"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250"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1"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52" name="Group 251"/>
            <p:cNvGrpSpPr/>
            <p:nvPr/>
          </p:nvGrpSpPr>
          <p:grpSpPr>
            <a:xfrm>
              <a:off x="958943" y="2054647"/>
              <a:ext cx="244284" cy="287906"/>
              <a:chOff x="978218" y="2040263"/>
              <a:chExt cx="244284" cy="287906"/>
            </a:xfrm>
          </p:grpSpPr>
          <p:sp>
            <p:nvSpPr>
              <p:cNvPr id="260"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1"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253"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4"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55" name="Group 254"/>
            <p:cNvGrpSpPr/>
            <p:nvPr/>
          </p:nvGrpSpPr>
          <p:grpSpPr>
            <a:xfrm>
              <a:off x="1261759" y="2339640"/>
              <a:ext cx="1054019" cy="607961"/>
              <a:chOff x="511109" y="5814543"/>
              <a:chExt cx="1041729" cy="600871"/>
            </a:xfrm>
          </p:grpSpPr>
          <p:sp>
            <p:nvSpPr>
              <p:cNvPr id="25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pic>
          <p:nvPicPr>
            <p:cNvPr id="256" name="Picture 2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264" name="Group 263"/>
          <p:cNvGrpSpPr/>
          <p:nvPr/>
        </p:nvGrpSpPr>
        <p:grpSpPr>
          <a:xfrm>
            <a:off x="1612113" y="4773941"/>
            <a:ext cx="1307069" cy="1108772"/>
            <a:chOff x="1680905" y="4869171"/>
            <a:chExt cx="1333278" cy="1131005"/>
          </a:xfrm>
        </p:grpSpPr>
        <p:grpSp>
          <p:nvGrpSpPr>
            <p:cNvPr id="265" name="Group 264"/>
            <p:cNvGrpSpPr/>
            <p:nvPr/>
          </p:nvGrpSpPr>
          <p:grpSpPr>
            <a:xfrm>
              <a:off x="2312865" y="4869171"/>
              <a:ext cx="701318" cy="1129810"/>
              <a:chOff x="1444680" y="4869171"/>
              <a:chExt cx="701318" cy="1129810"/>
            </a:xfrm>
          </p:grpSpPr>
          <p:sp>
            <p:nvSpPr>
              <p:cNvPr id="270" name="Freeform 269"/>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1" name="Freeform 270"/>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2" name="Oval 271"/>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3" name="Freeform 272"/>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4" name="Freeform 273"/>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5" name="Freeform 274"/>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6" name="Freeform 275"/>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7" name="Freeform 276"/>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278" name="Freeform 277"/>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9" name="Freeform 278"/>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80" name="Freeform 279"/>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281" name="Picture 2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266" name="Group 265"/>
            <p:cNvGrpSpPr/>
            <p:nvPr/>
          </p:nvGrpSpPr>
          <p:grpSpPr>
            <a:xfrm>
              <a:off x="1680905" y="5392215"/>
              <a:ext cx="1054019" cy="607961"/>
              <a:chOff x="511109" y="5814543"/>
              <a:chExt cx="1041729" cy="600871"/>
            </a:xfrm>
          </p:grpSpPr>
          <p:sp>
            <p:nvSpPr>
              <p:cNvPr id="26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sp>
        <p:nvSpPr>
          <p:cNvPr id="7" name="Rounded Rectangle 6"/>
          <p:cNvSpPr/>
          <p:nvPr/>
        </p:nvSpPr>
        <p:spPr bwMode="auto">
          <a:xfrm>
            <a:off x="449014" y="1188258"/>
            <a:ext cx="3035435" cy="2547545"/>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Repository</a:t>
            </a:r>
          </a:p>
        </p:txBody>
      </p:sp>
      <p:sp>
        <p:nvSpPr>
          <p:cNvPr id="8" name="Rounded Rectangle 7"/>
          <p:cNvSpPr/>
          <p:nvPr/>
        </p:nvSpPr>
        <p:spPr bwMode="auto">
          <a:xfrm>
            <a:off x="3561058" y="1188258"/>
            <a:ext cx="2011795" cy="2547545"/>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Build</a:t>
            </a:r>
          </a:p>
        </p:txBody>
      </p:sp>
      <p:sp>
        <p:nvSpPr>
          <p:cNvPr id="9" name="Rounded Rectangle 8"/>
          <p:cNvSpPr/>
          <p:nvPr/>
        </p:nvSpPr>
        <p:spPr bwMode="auto">
          <a:xfrm>
            <a:off x="3561058" y="3810500"/>
            <a:ext cx="2011795" cy="2014791"/>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Test</a:t>
            </a:r>
          </a:p>
        </p:txBody>
      </p:sp>
      <p:sp>
        <p:nvSpPr>
          <p:cNvPr id="10" name="Rounded Rectangle 9"/>
          <p:cNvSpPr/>
          <p:nvPr/>
        </p:nvSpPr>
        <p:spPr bwMode="auto">
          <a:xfrm>
            <a:off x="5648056" y="1188258"/>
            <a:ext cx="2011795" cy="4637034"/>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Deploy</a:t>
            </a:r>
          </a:p>
        </p:txBody>
      </p:sp>
      <p:sp>
        <p:nvSpPr>
          <p:cNvPr id="12" name="Rounded Rectangle 11"/>
          <p:cNvSpPr/>
          <p:nvPr/>
        </p:nvSpPr>
        <p:spPr bwMode="auto">
          <a:xfrm>
            <a:off x="7733647" y="1188256"/>
            <a:ext cx="2011795" cy="4637034"/>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App</a:t>
            </a:r>
          </a:p>
        </p:txBody>
      </p:sp>
      <p:sp>
        <p:nvSpPr>
          <p:cNvPr id="13" name="Rounded Rectangle 12"/>
          <p:cNvSpPr/>
          <p:nvPr/>
        </p:nvSpPr>
        <p:spPr bwMode="auto">
          <a:xfrm>
            <a:off x="9820645" y="1188258"/>
            <a:ext cx="2011795" cy="3585190"/>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Ops</a:t>
            </a:r>
          </a:p>
        </p:txBody>
      </p:sp>
      <p:sp>
        <p:nvSpPr>
          <p:cNvPr id="14" name="Rounded Rectangle 13"/>
          <p:cNvSpPr/>
          <p:nvPr/>
        </p:nvSpPr>
        <p:spPr bwMode="auto">
          <a:xfrm>
            <a:off x="9820645" y="4838307"/>
            <a:ext cx="2011796" cy="1791681"/>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Process tools</a:t>
            </a:r>
          </a:p>
        </p:txBody>
      </p:sp>
      <p:sp>
        <p:nvSpPr>
          <p:cNvPr id="105" name="Title 2"/>
          <p:cNvSpPr txBox="1">
            <a:spLocks/>
          </p:cNvSpPr>
          <p:nvPr/>
        </p:nvSpPr>
        <p:spPr>
          <a:xfrm>
            <a:off x="270067" y="290403"/>
            <a:ext cx="11654187" cy="899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CA" sz="5293" dirty="0">
                <a:gradFill>
                  <a:gsLst>
                    <a:gs pos="1250">
                      <a:srgbClr val="FFFFFF"/>
                    </a:gs>
                    <a:gs pos="100000">
                      <a:srgbClr val="FFFFFF"/>
                    </a:gs>
                  </a:gsLst>
                  <a:lin ang="5400000" scaled="0"/>
                </a:gradFill>
              </a:rPr>
              <a:t>Microsoft E</a:t>
            </a:r>
            <a:r>
              <a:rPr sz="5293" dirty="0" err="1">
                <a:gradFill>
                  <a:gsLst>
                    <a:gs pos="1250">
                      <a:srgbClr val="FFFFFF"/>
                    </a:gs>
                    <a:gs pos="100000">
                      <a:srgbClr val="FFFFFF"/>
                    </a:gs>
                  </a:gsLst>
                  <a:lin ang="5400000" scaled="0"/>
                </a:gradFill>
              </a:rPr>
              <a:t>cosystem</a:t>
            </a:r>
            <a:endParaRPr sz="5293" dirty="0">
              <a:gradFill>
                <a:gsLst>
                  <a:gs pos="1250">
                    <a:srgbClr val="FFFFFF"/>
                  </a:gs>
                  <a:gs pos="100000">
                    <a:srgbClr val="FFFFFF"/>
                  </a:gs>
                </a:gsLst>
                <a:lin ang="5400000" scaled="0"/>
              </a:gradFill>
            </a:endParaRPr>
          </a:p>
        </p:txBody>
      </p:sp>
      <p:cxnSp>
        <p:nvCxnSpPr>
          <p:cNvPr id="107" name="Straight Arrow Connector 106"/>
          <p:cNvCxnSpPr/>
          <p:nvPr/>
        </p:nvCxnSpPr>
        <p:spPr>
          <a:xfrm>
            <a:off x="5460758" y="2402386"/>
            <a:ext cx="28233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5039879" y="2974674"/>
            <a:ext cx="4007021" cy="3183951"/>
            <a:chOff x="4819650" y="3464172"/>
            <a:chExt cx="4143376" cy="2448142"/>
          </a:xfrm>
        </p:grpSpPr>
        <p:cxnSp>
          <p:nvCxnSpPr>
            <p:cNvPr id="109" name="Straight Connector 108"/>
            <p:cNvCxnSpPr/>
            <p:nvPr/>
          </p:nvCxnSpPr>
          <p:spPr>
            <a:xfrm>
              <a:off x="4848225" y="5725965"/>
              <a:ext cx="0" cy="186349"/>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8938100" y="3464172"/>
              <a:ext cx="0" cy="2429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4819650" y="5903923"/>
              <a:ext cx="4143376" cy="157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p:nvPr/>
        </p:nvCxnSpPr>
        <p:spPr>
          <a:xfrm>
            <a:off x="3131517" y="2336760"/>
            <a:ext cx="3214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p:cNvSpPr/>
          <p:nvPr/>
        </p:nvSpPr>
        <p:spPr bwMode="auto">
          <a:xfrm>
            <a:off x="923327" y="1609183"/>
            <a:ext cx="2208191" cy="1491440"/>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585344" y="2657888"/>
            <a:ext cx="597109" cy="62235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grpSp>
      </p:grpSp>
      <p:sp>
        <p:nvSpPr>
          <p:cNvPr id="126" name="Rounded Rectangle 125"/>
          <p:cNvSpPr/>
          <p:nvPr/>
        </p:nvSpPr>
        <p:spPr bwMode="auto">
          <a:xfrm>
            <a:off x="3674050" y="1398976"/>
            <a:ext cx="1783107" cy="1812310"/>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132" name="Rounded Rectangle 131"/>
          <p:cNvSpPr/>
          <p:nvPr/>
        </p:nvSpPr>
        <p:spPr bwMode="auto">
          <a:xfrm>
            <a:off x="5789689" y="1398976"/>
            <a:ext cx="1729062" cy="4059113"/>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3394827" y="2121105"/>
            <a:ext cx="362084" cy="677103"/>
          </a:xfrm>
          <a:prstGeom prst="rect">
            <a:avLst/>
          </a:prstGeom>
          <a:noFill/>
        </p:spPr>
        <p:txBody>
          <a:bodyPr wrap="none" lIns="179259" tIns="143407" rIns="179259" bIns="143407" rtlCol="0">
            <a:spAutoFit/>
          </a:bodyPr>
          <a:lstStyle/>
          <a:p>
            <a:pPr defTabSz="914049">
              <a:lnSpc>
                <a:spcPct val="90000"/>
              </a:lnSpc>
            </a:pPr>
            <a:br>
              <a:rPr lang="en-US" sz="1371" dirty="0">
                <a:gradFill>
                  <a:gsLst>
                    <a:gs pos="0">
                      <a:srgbClr val="FFFFFF"/>
                    </a:gs>
                    <a:gs pos="100000">
                      <a:srgbClr val="FFFFFF"/>
                    </a:gs>
                  </a:gsLst>
                  <a:lin ang="5400000" scaled="0"/>
                </a:gradFill>
                <a:ea typeface="Segoe UI" pitchFamily="34" charset="0"/>
                <a:cs typeface="Segoe UI" pitchFamily="34" charset="0"/>
              </a:rPr>
            </a:br>
            <a:endParaRPr lang="en-US" sz="1371"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ounded Rectangle 134"/>
          <p:cNvSpPr/>
          <p:nvPr/>
        </p:nvSpPr>
        <p:spPr bwMode="auto">
          <a:xfrm>
            <a:off x="9986174" y="4952302"/>
            <a:ext cx="1684709" cy="1300877"/>
          </a:xfrm>
          <a:prstGeom prst="roundRect">
            <a:avLst>
              <a:gd name="adj" fmla="val 6638"/>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44814" bIns="4481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endParaRPr lang="en-US" sz="1371" dirty="0">
              <a:gradFill>
                <a:gsLst>
                  <a:gs pos="0">
                    <a:srgbClr val="FFFFFF"/>
                  </a:gs>
                  <a:gs pos="100000">
                    <a:srgbClr val="FFFFFF"/>
                  </a:gs>
                </a:gsLst>
                <a:lin ang="5400000" scaled="0"/>
              </a:gradFill>
              <a:ea typeface="Segoe UI" pitchFamily="34" charset="0"/>
              <a:cs typeface="Segoe UI" pitchFamily="34" charset="0"/>
            </a:endParaRPr>
          </a:p>
        </p:txBody>
      </p:sp>
      <p:sp>
        <p:nvSpPr>
          <p:cNvPr id="137" name="TextBox 136"/>
          <p:cNvSpPr txBox="1"/>
          <p:nvPr/>
        </p:nvSpPr>
        <p:spPr>
          <a:xfrm>
            <a:off x="1203045" y="2123641"/>
            <a:ext cx="1686958" cy="361637"/>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Team Foundation Server</a:t>
            </a:r>
          </a:p>
        </p:txBody>
      </p:sp>
      <p:sp>
        <p:nvSpPr>
          <p:cNvPr id="138" name="Rounded Rectangle 137"/>
          <p:cNvSpPr/>
          <p:nvPr/>
        </p:nvSpPr>
        <p:spPr bwMode="auto">
          <a:xfrm>
            <a:off x="3684550" y="3897337"/>
            <a:ext cx="1771762" cy="1429917"/>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140" name="TextBox 139"/>
          <p:cNvSpPr txBox="1"/>
          <p:nvPr/>
        </p:nvSpPr>
        <p:spPr>
          <a:xfrm>
            <a:off x="3804761" y="4410722"/>
            <a:ext cx="1656755" cy="798569"/>
          </a:xfrm>
          <a:prstGeom prst="rect">
            <a:avLst/>
          </a:prstGeom>
          <a:noFill/>
        </p:spPr>
        <p:txBody>
          <a:bodyPr wrap="square" lIns="0" tIns="0" rIns="0" bIns="0" rtlCol="0">
            <a:spAutoFit/>
          </a:bodyPr>
          <a:lstStyle/>
          <a:p>
            <a:pPr defTabSz="914049">
              <a:lnSpc>
                <a:spcPct val="90000"/>
              </a:lnSpc>
              <a:spcAft>
                <a:spcPts val="784"/>
              </a:spcAft>
            </a:pPr>
            <a:r>
              <a:rPr lang="en-US" sz="1078" dirty="0">
                <a:gradFill>
                  <a:gsLst>
                    <a:gs pos="0">
                      <a:srgbClr val="FFFFFF"/>
                    </a:gs>
                    <a:gs pos="100000">
                      <a:srgbClr val="FFFFFF"/>
                    </a:gs>
                  </a:gsLst>
                  <a:lin ang="5400000" scaled="0"/>
                </a:gradFill>
                <a:ea typeface="Segoe UI" pitchFamily="34" charset="0"/>
                <a:cs typeface="Segoe UI" pitchFamily="34" charset="0"/>
              </a:rPr>
              <a:t>Team Foundation Server</a:t>
            </a:r>
          </a:p>
          <a:p>
            <a:pPr defTabSz="914049">
              <a:lnSpc>
                <a:spcPct val="90000"/>
              </a:lnSpc>
              <a:spcAft>
                <a:spcPts val="784"/>
              </a:spcAft>
            </a:pPr>
            <a:r>
              <a:rPr lang="en-US" sz="1078" dirty="0">
                <a:gradFill>
                  <a:gsLst>
                    <a:gs pos="0">
                      <a:srgbClr val="FFFFFF"/>
                    </a:gs>
                    <a:gs pos="100000">
                      <a:srgbClr val="FFFFFF"/>
                    </a:gs>
                  </a:gsLst>
                  <a:lin ang="5400000" scaled="0"/>
                </a:gradFill>
                <a:ea typeface="Segoe UI" pitchFamily="34" charset="0"/>
                <a:cs typeface="Segoe UI" pitchFamily="34" charset="0"/>
              </a:rPr>
              <a:t>Microsoft Test Manager</a:t>
            </a:r>
          </a:p>
          <a:p>
            <a:pPr defTabSz="914049">
              <a:lnSpc>
                <a:spcPct val="90000"/>
              </a:lnSpc>
              <a:spcAft>
                <a:spcPts val="784"/>
              </a:spcAft>
            </a:pPr>
            <a:r>
              <a:rPr lang="en-US" sz="1078" dirty="0">
                <a:gradFill>
                  <a:gsLst>
                    <a:gs pos="0">
                      <a:srgbClr val="FFFFFF"/>
                    </a:gs>
                    <a:gs pos="100000">
                      <a:srgbClr val="FFFFFF"/>
                    </a:gs>
                  </a:gsLst>
                  <a:lin ang="5400000" scaled="0"/>
                </a:gradFill>
                <a:ea typeface="Segoe UI" pitchFamily="34" charset="0"/>
                <a:cs typeface="Segoe UI" pitchFamily="34" charset="0"/>
              </a:rPr>
              <a:t>Microsoft Monitoring Agent</a:t>
            </a:r>
          </a:p>
        </p:txBody>
      </p:sp>
      <p:cxnSp>
        <p:nvCxnSpPr>
          <p:cNvPr id="141" name="Straight Arrow Connector 140"/>
          <p:cNvCxnSpPr/>
          <p:nvPr/>
        </p:nvCxnSpPr>
        <p:spPr>
          <a:xfrm>
            <a:off x="2705841" y="4593744"/>
            <a:ext cx="58551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V="1">
            <a:off x="7614361" y="2997179"/>
            <a:ext cx="556184" cy="42773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10351691" y="5610010"/>
            <a:ext cx="991147" cy="512961"/>
            <a:chOff x="10082880" y="5743027"/>
            <a:chExt cx="1011165" cy="523323"/>
          </a:xfrm>
        </p:grpSpPr>
        <p:sp>
          <p:nvSpPr>
            <p:cNvPr id="146" name="TextBox 145"/>
            <p:cNvSpPr txBox="1"/>
            <p:nvPr/>
          </p:nvSpPr>
          <p:spPr>
            <a:xfrm>
              <a:off x="10082880" y="6112493"/>
              <a:ext cx="1011165" cy="153857"/>
            </a:xfrm>
            <a:prstGeom prst="rect">
              <a:avLst/>
            </a:prstGeom>
            <a:noFill/>
          </p:spPr>
          <p:txBody>
            <a:bodyPr wrap="square" lIns="0" tIns="0" rIns="0" bIns="0" rtlCol="0">
              <a:spAutoFit/>
            </a:bodyPr>
            <a:lstStyle/>
            <a:p>
              <a:pPr algn="ctr" defTabSz="914049"/>
              <a:r>
                <a:rPr lang="en-US" sz="980" dirty="0">
                  <a:solidFill>
                    <a:srgbClr val="A2FCB4"/>
                  </a:solidFill>
                  <a:ea typeface="Segoe UI" pitchFamily="34" charset="0"/>
                  <a:cs typeface="Segoe UI" pitchFamily="34" charset="0"/>
                </a:rPr>
                <a:t>Service Manager</a:t>
              </a:r>
            </a:p>
          </p:txBody>
        </p:sp>
        <p:pic>
          <p:nvPicPr>
            <p:cNvPr id="147" name="Picture 146"/>
            <p:cNvPicPr>
              <a:picLocks/>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sp>
        <p:nvSpPr>
          <p:cNvPr id="149" name="Rounded Rectangle 148"/>
          <p:cNvSpPr/>
          <p:nvPr/>
        </p:nvSpPr>
        <p:spPr bwMode="auto">
          <a:xfrm>
            <a:off x="10162366" y="1556023"/>
            <a:ext cx="1405698" cy="2826228"/>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cxnSp>
        <p:nvCxnSpPr>
          <p:cNvPr id="151" name="Straight Arrow Connector 150"/>
          <p:cNvCxnSpPr/>
          <p:nvPr/>
        </p:nvCxnSpPr>
        <p:spPr>
          <a:xfrm>
            <a:off x="9497797" y="2910300"/>
            <a:ext cx="538249" cy="44330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5985287" y="3485807"/>
            <a:ext cx="622392" cy="568584"/>
            <a:chOff x="6429889" y="3838242"/>
            <a:chExt cx="634962" cy="580068"/>
          </a:xfrm>
        </p:grpSpPr>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159" name="TextBox 158"/>
            <p:cNvSpPr txBox="1"/>
            <p:nvPr/>
          </p:nvSpPr>
          <p:spPr>
            <a:xfrm>
              <a:off x="6429889" y="4279825"/>
              <a:ext cx="634962"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grpSp>
        <p:nvGrpSpPr>
          <p:cNvPr id="160" name="Group 159"/>
          <p:cNvGrpSpPr/>
          <p:nvPr/>
        </p:nvGrpSpPr>
        <p:grpSpPr>
          <a:xfrm>
            <a:off x="6104095" y="4229098"/>
            <a:ext cx="1096628" cy="474881"/>
            <a:chOff x="6621583" y="4439491"/>
            <a:chExt cx="1118777" cy="484472"/>
          </a:xfrm>
        </p:grpSpPr>
        <p:pic>
          <p:nvPicPr>
            <p:cNvPr id="161" name="Picture 160"/>
            <p:cNvPicPr>
              <a:picLocks noChangeAspect="1"/>
            </p:cNvPicPr>
            <p:nvPr/>
          </p:nvPicPr>
          <p:blipFill>
            <a:blip r:embed="rId7">
              <a:clrChange>
                <a:clrFrom>
                  <a:srgbClr val="000000"/>
                </a:clrFrom>
                <a:clrTo>
                  <a:srgbClr val="000000">
                    <a:alpha val="0"/>
                  </a:srgbClr>
                </a:clrTo>
              </a:clrChange>
              <a:extLst>
                <a:ext uri="{BEBA8EAE-BF5A-486C-A8C5-ECC9F3942E4B}">
                  <a14:imgProps xmlns:a14="http://schemas.microsoft.com/office/drawing/2010/main">
                    <a14:imgLayer r:embed="rId8">
                      <a14:imgEffect>
                        <a14:brightnessContrast bright="99000"/>
                      </a14:imgEffect>
                    </a14:imgLayer>
                  </a14:imgProps>
                </a:ext>
              </a:extLst>
            </a:blip>
            <a:stretch>
              <a:fillRect/>
            </a:stretch>
          </p:blipFill>
          <p:spPr>
            <a:xfrm>
              <a:off x="6621583" y="4439491"/>
              <a:ext cx="1118777" cy="256106"/>
            </a:xfrm>
            <a:prstGeom prst="rect">
              <a:avLst/>
            </a:prstGeom>
          </p:spPr>
        </p:pic>
        <p:sp>
          <p:nvSpPr>
            <p:cNvPr id="162" name="Rectangle 161"/>
            <p:cNvSpPr/>
            <p:nvPr/>
          </p:nvSpPr>
          <p:spPr>
            <a:xfrm>
              <a:off x="6831264" y="4691281"/>
              <a:ext cx="711717" cy="232682"/>
            </a:xfrm>
            <a:prstGeom prst="rect">
              <a:avLst/>
            </a:prstGeom>
          </p:spPr>
          <p:txBody>
            <a:bodyPr wrap="none">
              <a:spAutoFit/>
            </a:bodyPr>
            <a:lstStyle/>
            <a:p>
              <a:pPr algn="ctr" defTabSz="914049"/>
              <a:r>
                <a:rPr lang="en-US" sz="882" dirty="0" err="1">
                  <a:gradFill>
                    <a:gsLst>
                      <a:gs pos="0">
                        <a:srgbClr val="FFFFFF"/>
                      </a:gs>
                      <a:gs pos="100000">
                        <a:srgbClr val="FFFFFF"/>
                      </a:gs>
                    </a:gsLst>
                    <a:lin ang="5400000" scaled="0"/>
                  </a:gradFill>
                  <a:ea typeface="Segoe UI" pitchFamily="34" charset="0"/>
                  <a:cs typeface="Segoe UI" pitchFamily="34" charset="0"/>
                </a:rPr>
                <a:t>xPlat</a:t>
              </a:r>
              <a:r>
                <a:rPr lang="en-US" sz="882" dirty="0">
                  <a:gradFill>
                    <a:gsLst>
                      <a:gs pos="0">
                        <a:srgbClr val="FFFFFF"/>
                      </a:gs>
                      <a:gs pos="100000">
                        <a:srgbClr val="FFFFFF"/>
                      </a:gs>
                    </a:gsLst>
                    <a:lin ang="5400000" scaled="0"/>
                  </a:gradFill>
                  <a:ea typeface="Segoe UI" pitchFamily="34" charset="0"/>
                  <a:cs typeface="Segoe UI" pitchFamily="34" charset="0"/>
                </a:rPr>
                <a:t> CLI</a:t>
              </a:r>
            </a:p>
          </p:txBody>
        </p:sp>
      </p:grpSp>
      <p:sp>
        <p:nvSpPr>
          <p:cNvPr id="165" name="TextBox 164"/>
          <p:cNvSpPr txBox="1"/>
          <p:nvPr/>
        </p:nvSpPr>
        <p:spPr>
          <a:xfrm>
            <a:off x="6734637" y="3511888"/>
            <a:ext cx="470423" cy="180819"/>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r>
              <a:rPr lang="en-US" sz="1175" dirty="0"/>
              <a:t>DSC</a:t>
            </a:r>
          </a:p>
        </p:txBody>
      </p:sp>
      <p:cxnSp>
        <p:nvCxnSpPr>
          <p:cNvPr id="166" name="Straight Connector 165"/>
          <p:cNvCxnSpPr/>
          <p:nvPr/>
        </p:nvCxnSpPr>
        <p:spPr>
          <a:xfrm>
            <a:off x="5863065" y="3329256"/>
            <a:ext cx="1602333"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6691061" y="4921457"/>
            <a:ext cx="557576" cy="301727"/>
          </a:xfrm>
          <a:prstGeom prst="rect">
            <a:avLst/>
          </a:prstGeom>
          <a:noFill/>
        </p:spPr>
        <p:txBody>
          <a:bodyPr wrap="square" lIns="0" tIns="0" rIns="0" bIns="0" rtlCol="0">
            <a:spAutoFit/>
          </a:bodyPr>
          <a:lstStyle/>
          <a:p>
            <a:pPr defTabSz="914049"/>
            <a:r>
              <a:rPr lang="en-US" sz="98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71" name="TextBox 170"/>
          <p:cNvSpPr txBox="1"/>
          <p:nvPr/>
        </p:nvSpPr>
        <p:spPr>
          <a:xfrm>
            <a:off x="10284219" y="1894944"/>
            <a:ext cx="1175309" cy="497252"/>
          </a:xfrm>
          <a:prstGeom prst="rect">
            <a:avLst/>
          </a:prstGeom>
          <a:noFill/>
        </p:spPr>
        <p:txBody>
          <a:bodyPr wrap="square" lIns="0" tIns="0" rIns="0" bIns="0" rtlCol="0">
            <a:spAutoFit/>
          </a:bodyPr>
          <a:lstStyle/>
          <a:p>
            <a:pPr defTabSz="914049"/>
            <a:r>
              <a:rPr lang="en-US" sz="1077" spc="-29" dirty="0">
                <a:gradFill>
                  <a:gsLst>
                    <a:gs pos="0">
                      <a:srgbClr val="FFFFFF"/>
                    </a:gs>
                    <a:gs pos="100000">
                      <a:srgbClr val="FFFFFF"/>
                    </a:gs>
                  </a:gsLst>
                  <a:lin ang="5400000" scaled="0"/>
                </a:gradFill>
                <a:ea typeface="Segoe UI" pitchFamily="34" charset="0"/>
                <a:cs typeface="Segoe UI" pitchFamily="34" charset="0"/>
              </a:rPr>
              <a:t>Visual Studio Online Application Insights</a:t>
            </a:r>
          </a:p>
        </p:txBody>
      </p:sp>
      <p:sp>
        <p:nvSpPr>
          <p:cNvPr id="172" name="TextBox 171"/>
          <p:cNvSpPr txBox="1"/>
          <p:nvPr/>
        </p:nvSpPr>
        <p:spPr>
          <a:xfrm>
            <a:off x="3798604" y="2057088"/>
            <a:ext cx="1479540" cy="325474"/>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175" dirty="0"/>
              <a:t>Team Foundation </a:t>
            </a:r>
            <a:br>
              <a:rPr lang="en-US" sz="1175" dirty="0"/>
            </a:br>
            <a:r>
              <a:rPr lang="en-US" sz="1175" dirty="0"/>
              <a:t>Server</a:t>
            </a:r>
          </a:p>
        </p:txBody>
      </p:sp>
      <p:sp>
        <p:nvSpPr>
          <p:cNvPr id="183" name="TextBox 182"/>
          <p:cNvSpPr txBox="1"/>
          <p:nvPr/>
        </p:nvSpPr>
        <p:spPr>
          <a:xfrm>
            <a:off x="5914133" y="1569470"/>
            <a:ext cx="1537280" cy="325474"/>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ea typeface="Segoe UI" pitchFamily="34" charset="0"/>
                <a:cs typeface="Segoe UI" pitchFamily="34" charset="0"/>
              </a:rPr>
            </a:br>
            <a:r>
              <a:rPr lang="en-US" sz="1175" dirty="0">
                <a:gradFill>
                  <a:gsLst>
                    <a:gs pos="0">
                      <a:srgbClr val="FFFFFF"/>
                    </a:gs>
                    <a:gs pos="100000">
                      <a:srgbClr val="FFFFFF"/>
                    </a:gs>
                  </a:gsLst>
                  <a:lin ang="5400000" scaled="0"/>
                </a:gradFill>
                <a:ea typeface="Segoe UI" pitchFamily="34" charset="0"/>
                <a:cs typeface="Segoe UI" pitchFamily="34" charset="0"/>
              </a:rPr>
              <a:t>for Visual Studio</a:t>
            </a:r>
          </a:p>
        </p:txBody>
      </p:sp>
      <p:sp>
        <p:nvSpPr>
          <p:cNvPr id="184" name="TextBox 183"/>
          <p:cNvSpPr txBox="1"/>
          <p:nvPr/>
        </p:nvSpPr>
        <p:spPr>
          <a:xfrm>
            <a:off x="3798605" y="2503417"/>
            <a:ext cx="1537280" cy="325474"/>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ea typeface="Segoe UI" pitchFamily="34" charset="0"/>
                <a:cs typeface="Segoe UI" pitchFamily="34" charset="0"/>
              </a:rPr>
            </a:br>
            <a:r>
              <a:rPr lang="en-US" sz="1175" dirty="0">
                <a:gradFill>
                  <a:gsLst>
                    <a:gs pos="0">
                      <a:srgbClr val="FFFFFF"/>
                    </a:gs>
                    <a:gs pos="100000">
                      <a:srgbClr val="FFFFFF"/>
                    </a:gs>
                  </a:gsLst>
                  <a:lin ang="5400000" scaled="0"/>
                </a:gradFill>
                <a:ea typeface="Segoe UI" pitchFamily="34" charset="0"/>
                <a:cs typeface="Segoe UI" pitchFamily="34" charset="0"/>
              </a:rPr>
              <a:t>for Visual Studio</a:t>
            </a:r>
          </a:p>
        </p:txBody>
      </p:sp>
      <p:grpSp>
        <p:nvGrpSpPr>
          <p:cNvPr id="206" name="Group 205"/>
          <p:cNvGrpSpPr/>
          <p:nvPr/>
        </p:nvGrpSpPr>
        <p:grpSpPr>
          <a:xfrm>
            <a:off x="7747937" y="1569230"/>
            <a:ext cx="1968897" cy="1117466"/>
            <a:chOff x="8154079" y="1500188"/>
            <a:chExt cx="2496095" cy="1416683"/>
          </a:xfrm>
        </p:grpSpPr>
        <p:sp>
          <p:nvSpPr>
            <p:cNvPr id="155"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7845" tIns="43923" rIns="87845" bIns="43923" numCol="1" anchor="t" anchorCtr="0" compatLnSpc="1">
              <a:prstTxWarp prst="textNoShape">
                <a:avLst/>
              </a:prstTxWarp>
            </a:bodyPr>
            <a:lstStyle/>
            <a:p>
              <a:pPr defTabSz="761643"/>
              <a:endParaRPr lang="en-US" sz="1728" dirty="0">
                <a:solidFill>
                  <a:srgbClr val="00188F"/>
                </a:solidFill>
              </a:endParaRPr>
            </a:p>
          </p:txBody>
        </p:sp>
        <p:sp>
          <p:nvSpPr>
            <p:cNvPr id="15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7845" tIns="43923" rIns="87845" bIns="43923" numCol="1" anchor="t" anchorCtr="0" compatLnSpc="1">
              <a:prstTxWarp prst="textNoShape">
                <a:avLst/>
              </a:prstTxWarp>
            </a:bodyPr>
            <a:lstStyle/>
            <a:p>
              <a:pPr defTabSz="761643"/>
              <a:endParaRPr lang="en-US" sz="1728" dirty="0">
                <a:solidFill>
                  <a:srgbClr val="505050"/>
                </a:solidFill>
              </a:endParaRPr>
            </a:p>
          </p:txBody>
        </p:sp>
        <p:sp>
          <p:nvSpPr>
            <p:cNvPr id="170" name="TextBox 169"/>
            <p:cNvSpPr txBox="1"/>
            <p:nvPr/>
          </p:nvSpPr>
          <p:spPr>
            <a:xfrm>
              <a:off x="9132155" y="2128045"/>
              <a:ext cx="643376" cy="359055"/>
            </a:xfrm>
            <a:prstGeom prst="rect">
              <a:avLst/>
            </a:prstGeom>
            <a:noFill/>
          </p:spPr>
          <p:txBody>
            <a:bodyPr wrap="square" lIns="0" tIns="0" rIns="0" bIns="0" rtlCol="0">
              <a:spAutoFit/>
            </a:bodyPr>
            <a:lstStyle/>
            <a:p>
              <a:pPr algn="ctr" defTabSz="914192">
                <a:lnSpc>
                  <a:spcPct val="90000"/>
                </a:lnSpc>
                <a:spcAft>
                  <a:spcPts val="588"/>
                </a:spcAft>
              </a:pPr>
              <a:r>
                <a:rPr lang="en-US" sz="686" spc="-49"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86" spc="-49"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86" spc="-49"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176" name="TextBox 175"/>
            <p:cNvSpPr txBox="1"/>
            <p:nvPr/>
          </p:nvSpPr>
          <p:spPr>
            <a:xfrm>
              <a:off x="8347510" y="2452299"/>
              <a:ext cx="699816" cy="273566"/>
            </a:xfrm>
            <a:prstGeom prst="rect">
              <a:avLst/>
            </a:prstGeom>
            <a:noFill/>
          </p:spPr>
          <p:txBody>
            <a:bodyPr wrap="square" lIns="0" tIns="0" rIns="0" bIns="0" rtlCol="0">
              <a:spAutoFit/>
            </a:bodyPr>
            <a:lstStyle/>
            <a:p>
              <a:pPr algn="ctr" defTabSz="914192">
                <a:lnSpc>
                  <a:spcPct val="90000"/>
                </a:lnSpc>
                <a:spcAft>
                  <a:spcPts val="588"/>
                </a:spcAft>
              </a:pPr>
              <a:r>
                <a:rPr lang="en-US" sz="784" spc="-49"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178" name="TextBox 177"/>
            <p:cNvSpPr txBox="1"/>
            <p:nvPr/>
          </p:nvSpPr>
          <p:spPr>
            <a:xfrm>
              <a:off x="9730368" y="2439259"/>
              <a:ext cx="826732" cy="273566"/>
            </a:xfrm>
            <a:prstGeom prst="rect">
              <a:avLst/>
            </a:prstGeom>
            <a:noFill/>
          </p:spPr>
          <p:txBody>
            <a:bodyPr wrap="square" lIns="0" tIns="0" rIns="0" bIns="0" rtlCol="0">
              <a:spAutoFit/>
            </a:bodyPr>
            <a:lstStyle/>
            <a:p>
              <a:pPr algn="ctr" defTabSz="914192">
                <a:lnSpc>
                  <a:spcPct val="90000"/>
                </a:lnSpc>
                <a:spcAft>
                  <a:spcPts val="588"/>
                </a:spcAft>
              </a:pPr>
              <a:r>
                <a:rPr lang="en-US" sz="784" spc="-49"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180" name="Straight Connector 17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endCxn id="155"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8798174" y="1742527"/>
              <a:ext cx="1057166" cy="172090"/>
            </a:xfrm>
            <a:prstGeom prst="rect">
              <a:avLst/>
            </a:prstGeom>
            <a:noFill/>
          </p:spPr>
          <p:txBody>
            <a:bodyPr wrap="none" lIns="0" tIns="0" rIns="0" bIns="0" rtlCol="0">
              <a:spAutoFit/>
            </a:bodyPr>
            <a:lstStyle/>
            <a:p>
              <a:pPr defTabSz="914192">
                <a:lnSpc>
                  <a:spcPct val="90000"/>
                </a:lnSpc>
                <a:spcAft>
                  <a:spcPts val="588"/>
                </a:spcAft>
              </a:pPr>
              <a:r>
                <a:rPr lang="en-US" sz="980" spc="-49" dirty="0">
                  <a:gradFill>
                    <a:gsLst>
                      <a:gs pos="2917">
                        <a:srgbClr val="00BCF2"/>
                      </a:gs>
                      <a:gs pos="30000">
                        <a:srgbClr val="00BCF2"/>
                      </a:gs>
                    </a:gsLst>
                    <a:lin ang="5400000" scaled="0"/>
                  </a:gradFill>
                </a:rPr>
                <a:t>Microsoft Azure</a:t>
              </a:r>
            </a:p>
          </p:txBody>
        </p:sp>
      </p:grpSp>
      <p:sp>
        <p:nvSpPr>
          <p:cNvPr id="186" name="TextBox 185"/>
          <p:cNvSpPr txBox="1"/>
          <p:nvPr/>
        </p:nvSpPr>
        <p:spPr>
          <a:xfrm>
            <a:off x="10009252" y="4979975"/>
            <a:ext cx="1899299" cy="615089"/>
          </a:xfrm>
          <a:prstGeom prst="rect">
            <a:avLst/>
          </a:prstGeom>
          <a:noFill/>
        </p:spPr>
        <p:txBody>
          <a:bodyPr wrap="none" lIns="179259" tIns="143407" rIns="179259" bIns="143407" rtlCol="0">
            <a:spAutoFit/>
          </a:bodyPr>
          <a:lstStyle/>
          <a:p>
            <a:pPr defTabSz="914049">
              <a:lnSpc>
                <a:spcPct val="90000"/>
              </a:lnSpc>
            </a:pPr>
            <a:r>
              <a:rPr lang="en-US" sz="1175" dirty="0">
                <a:gradFill>
                  <a:gsLst>
                    <a:gs pos="0">
                      <a:srgbClr val="FFFFFF"/>
                    </a:gs>
                    <a:gs pos="100000">
                      <a:srgbClr val="FFFFFF"/>
                    </a:gs>
                  </a:gsLst>
                  <a:lin ang="5400000" scaled="0"/>
                </a:gradFill>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ea typeface="Segoe UI" pitchFamily="34" charset="0"/>
                <a:cs typeface="Segoe UI" pitchFamily="34" charset="0"/>
              </a:rPr>
            </a:br>
            <a:r>
              <a:rPr lang="en-US" sz="1175" dirty="0">
                <a:gradFill>
                  <a:gsLst>
                    <a:gs pos="0">
                      <a:srgbClr val="FFFFFF"/>
                    </a:gs>
                    <a:gs pos="100000">
                      <a:srgbClr val="FFFFFF"/>
                    </a:gs>
                  </a:gsLst>
                  <a:lin ang="5400000" scaled="0"/>
                </a:gradFill>
                <a:ea typeface="Segoe UI" pitchFamily="34" charset="0"/>
                <a:cs typeface="Segoe UI" pitchFamily="34" charset="0"/>
              </a:rPr>
              <a:t>for Visual Studio</a:t>
            </a:r>
          </a:p>
        </p:txBody>
      </p:sp>
      <p:pic>
        <p:nvPicPr>
          <p:cNvPr id="187" name="Picture 186"/>
          <p:cNvPicPr>
            <a:picLocks noChangeAspect="1"/>
          </p:cNvPicPr>
          <p:nvPr/>
        </p:nvPicPr>
        <p:blipFill rotWithShape="1">
          <a:blip r:embed="rId9">
            <a:extLst>
              <a:ext uri="{28A0092B-C50C-407E-A947-70E740481C1C}">
                <a14:useLocalDpi xmlns:a14="http://schemas.microsoft.com/office/drawing/2010/main" val="0"/>
              </a:ext>
            </a:extLst>
          </a:blip>
          <a:srcRect t="13288" r="4516" b="26841"/>
          <a:stretch/>
        </p:blipFill>
        <p:spPr>
          <a:xfrm>
            <a:off x="3798603" y="1730130"/>
            <a:ext cx="1519115" cy="196597"/>
          </a:xfrm>
          <a:prstGeom prst="rect">
            <a:avLst/>
          </a:prstGeom>
        </p:spPr>
      </p:pic>
      <p:pic>
        <p:nvPicPr>
          <p:cNvPr id="188" name="Picture 187"/>
          <p:cNvPicPr>
            <a:picLocks noChangeAspect="1"/>
          </p:cNvPicPr>
          <p:nvPr/>
        </p:nvPicPr>
        <p:blipFill rotWithShape="1">
          <a:blip r:embed="rId9">
            <a:extLst>
              <a:ext uri="{28A0092B-C50C-407E-A947-70E740481C1C}">
                <a14:useLocalDpi xmlns:a14="http://schemas.microsoft.com/office/drawing/2010/main" val="0"/>
              </a:ext>
            </a:extLst>
          </a:blip>
          <a:srcRect t="13288" r="4516" b="26841"/>
          <a:stretch/>
        </p:blipFill>
        <p:spPr>
          <a:xfrm>
            <a:off x="1055394" y="1786971"/>
            <a:ext cx="1962837" cy="254023"/>
          </a:xfrm>
          <a:prstGeom prst="rect">
            <a:avLst/>
          </a:prstGeom>
        </p:spPr>
      </p:pic>
      <p:grpSp>
        <p:nvGrpSpPr>
          <p:cNvPr id="190" name="Group 189"/>
          <p:cNvGrpSpPr/>
          <p:nvPr/>
        </p:nvGrpSpPr>
        <p:grpSpPr>
          <a:xfrm>
            <a:off x="10311942" y="3677251"/>
            <a:ext cx="1151140" cy="483587"/>
            <a:chOff x="10900030" y="3630675"/>
            <a:chExt cx="1174390" cy="493354"/>
          </a:xfrm>
        </p:grpSpPr>
        <p:sp>
          <p:nvSpPr>
            <p:cNvPr id="191" name="TextBox 190"/>
            <p:cNvSpPr txBox="1"/>
            <p:nvPr/>
          </p:nvSpPr>
          <p:spPr>
            <a:xfrm>
              <a:off x="10900314" y="3630675"/>
              <a:ext cx="1006499" cy="368941"/>
            </a:xfrm>
            <a:prstGeom prst="rect">
              <a:avLst/>
            </a:prstGeom>
            <a:noFill/>
          </p:spPr>
          <p:txBody>
            <a:bodyPr wrap="square" lIns="0" tIns="0" rIns="0" bIns="0" rtlCol="0">
              <a:spAutoFit/>
            </a:bodyPr>
            <a:lstStyle/>
            <a:p>
              <a:pPr algn="ctr" defTabSz="914049"/>
              <a:r>
                <a:rPr lang="en-US" sz="1175"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System Center</a:t>
              </a:r>
            </a:p>
          </p:txBody>
        </p:sp>
        <p:sp>
          <p:nvSpPr>
            <p:cNvPr id="192" name="TextBox 191"/>
            <p:cNvSpPr txBox="1"/>
            <p:nvPr/>
          </p:nvSpPr>
          <p:spPr>
            <a:xfrm>
              <a:off x="10900030" y="3985544"/>
              <a:ext cx="1174390" cy="138485"/>
            </a:xfrm>
            <a:prstGeom prst="rect">
              <a:avLst/>
            </a:prstGeom>
            <a:noFill/>
          </p:spPr>
          <p:txBody>
            <a:bodyPr wrap="square" lIns="0" tIns="0" rIns="0" bIns="0" rtlCol="0">
              <a:spAutoFit/>
            </a:bodyPr>
            <a:lstStyle/>
            <a:p>
              <a:pPr algn="ctr" defTabSz="914049"/>
              <a:r>
                <a:rPr lang="en-US" sz="882"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Operations Manager</a:t>
              </a:r>
            </a:p>
          </p:txBody>
        </p:sp>
      </p:grpSp>
      <p:pic>
        <p:nvPicPr>
          <p:cNvPr id="194" name="Picture 193"/>
          <p:cNvPicPr>
            <a:picLocks noChangeAspect="1"/>
          </p:cNvPicPr>
          <p:nvPr/>
        </p:nvPicPr>
        <p:blipFill rotWithShape="1">
          <a:blip r:embed="rId9">
            <a:extLst>
              <a:ext uri="{28A0092B-C50C-407E-A947-70E740481C1C}">
                <a14:useLocalDpi xmlns:a14="http://schemas.microsoft.com/office/drawing/2010/main" val="0"/>
              </a:ext>
            </a:extLst>
          </a:blip>
          <a:srcRect t="13288" r="4516" b="26841"/>
          <a:stretch/>
        </p:blipFill>
        <p:spPr>
          <a:xfrm>
            <a:off x="3799233" y="4111486"/>
            <a:ext cx="1445500" cy="187071"/>
          </a:xfrm>
          <a:prstGeom prst="rect">
            <a:avLst/>
          </a:prstGeom>
        </p:spPr>
      </p:pic>
      <p:pic>
        <p:nvPicPr>
          <p:cNvPr id="199" name="Picture 198"/>
          <p:cNvPicPr>
            <a:picLocks noChangeAspect="1"/>
          </p:cNvPicPr>
          <p:nvPr/>
        </p:nvPicPr>
        <p:blipFill rotWithShape="1">
          <a:blip r:embed="rId9">
            <a:extLst>
              <a:ext uri="{28A0092B-C50C-407E-A947-70E740481C1C}">
                <a14:useLocalDpi xmlns:a14="http://schemas.microsoft.com/office/drawing/2010/main" val="0"/>
              </a:ext>
            </a:extLst>
          </a:blip>
          <a:srcRect t="9933" r="32303" b="26841"/>
          <a:stretch/>
        </p:blipFill>
        <p:spPr>
          <a:xfrm>
            <a:off x="801635" y="4508534"/>
            <a:ext cx="1391643" cy="268257"/>
          </a:xfrm>
          <a:prstGeom prst="rect">
            <a:avLst/>
          </a:prstGeom>
        </p:spPr>
      </p:pic>
      <p:pic>
        <p:nvPicPr>
          <p:cNvPr id="221" name="Picture 220"/>
          <p:cNvPicPr>
            <a:picLocks noChangeAspect="1"/>
          </p:cNvPicPr>
          <p:nvPr/>
        </p:nvPicPr>
        <p:blipFill>
          <a:blip r:embed="rId10"/>
          <a:stretch>
            <a:fillRect/>
          </a:stretch>
        </p:blipFill>
        <p:spPr>
          <a:xfrm>
            <a:off x="2420951" y="2370536"/>
            <a:ext cx="392286" cy="391155"/>
          </a:xfrm>
          <a:prstGeom prst="rect">
            <a:avLst/>
          </a:prstGeom>
        </p:spPr>
      </p:pic>
      <p:sp>
        <p:nvSpPr>
          <p:cNvPr id="222" name="TextBox 221"/>
          <p:cNvSpPr txBox="1"/>
          <p:nvPr/>
        </p:nvSpPr>
        <p:spPr>
          <a:xfrm>
            <a:off x="1970510" y="2549386"/>
            <a:ext cx="256818" cy="162806"/>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175" dirty="0"/>
              <a:t>OR</a:t>
            </a:r>
          </a:p>
        </p:txBody>
      </p:sp>
      <p:sp>
        <p:nvSpPr>
          <p:cNvPr id="224" name="TextBox 223"/>
          <p:cNvSpPr txBox="1"/>
          <p:nvPr/>
        </p:nvSpPr>
        <p:spPr>
          <a:xfrm>
            <a:off x="1387607" y="2781588"/>
            <a:ext cx="374216" cy="361637"/>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TFVC</a:t>
            </a:r>
          </a:p>
        </p:txBody>
      </p:sp>
      <p:sp>
        <p:nvSpPr>
          <p:cNvPr id="225" name="TextBox 224"/>
          <p:cNvSpPr txBox="1"/>
          <p:nvPr/>
        </p:nvSpPr>
        <p:spPr>
          <a:xfrm>
            <a:off x="2490721" y="2793764"/>
            <a:ext cx="374216" cy="180910"/>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GIT</a:t>
            </a:r>
          </a:p>
        </p:txBody>
      </p:sp>
      <p:sp>
        <p:nvSpPr>
          <p:cNvPr id="148" name="Freeform 147"/>
          <p:cNvSpPr/>
          <p:nvPr/>
        </p:nvSpPr>
        <p:spPr bwMode="auto">
          <a:xfrm rot="18885243">
            <a:off x="1381360" y="2360680"/>
            <a:ext cx="408208" cy="374730"/>
          </a:xfrm>
          <a:custGeom>
            <a:avLst/>
            <a:gdLst>
              <a:gd name="connsiteX0" fmla="*/ 1128170 w 1781998"/>
              <a:gd name="connsiteY0" fmla="*/ 224576 h 1635853"/>
              <a:gd name="connsiteX1" fmla="*/ 655588 w 1781998"/>
              <a:gd name="connsiteY1" fmla="*/ 222547 h 1635853"/>
              <a:gd name="connsiteX2" fmla="*/ 653559 w 1781998"/>
              <a:gd name="connsiteY2" fmla="*/ 695129 h 1635853"/>
              <a:gd name="connsiteX3" fmla="*/ 1126141 w 1781998"/>
              <a:gd name="connsiteY3" fmla="*/ 697158 h 1635853"/>
              <a:gd name="connsiteX4" fmla="*/ 1128170 w 1781998"/>
              <a:gd name="connsiteY4" fmla="*/ 224576 h 1635853"/>
              <a:gd name="connsiteX5" fmla="*/ 1217423 w 1781998"/>
              <a:gd name="connsiteY5" fmla="*/ 136087 h 1635853"/>
              <a:gd name="connsiteX6" fmla="*/ 1273867 w 1781998"/>
              <a:gd name="connsiteY6" fmla="*/ 714528 h 1635853"/>
              <a:gd name="connsiteX7" fmla="*/ 1244159 w 1781998"/>
              <a:gd name="connsiteY7" fmla="*/ 750580 h 1635853"/>
              <a:gd name="connsiteX8" fmla="*/ 1414820 w 1781998"/>
              <a:gd name="connsiteY8" fmla="*/ 922712 h 1635853"/>
              <a:gd name="connsiteX9" fmla="*/ 1415161 w 1781998"/>
              <a:gd name="connsiteY9" fmla="*/ 922435 h 1635853"/>
              <a:gd name="connsiteX10" fmla="*/ 1713248 w 1781998"/>
              <a:gd name="connsiteY10" fmla="*/ 954109 h 1635853"/>
              <a:gd name="connsiteX11" fmla="*/ 1711808 w 1781998"/>
              <a:gd name="connsiteY11" fmla="*/ 1289533 h 1635853"/>
              <a:gd name="connsiteX12" fmla="*/ 1376384 w 1781998"/>
              <a:gd name="connsiteY12" fmla="*/ 1288093 h 1635853"/>
              <a:gd name="connsiteX13" fmla="*/ 1325385 w 1781998"/>
              <a:gd name="connsiteY13" fmla="*/ 1030906 h 1635853"/>
              <a:gd name="connsiteX14" fmla="*/ 1335760 w 1781998"/>
              <a:gd name="connsiteY14" fmla="*/ 1011394 h 1635853"/>
              <a:gd name="connsiteX15" fmla="*/ 1158092 w 1781998"/>
              <a:gd name="connsiteY15" fmla="*/ 832194 h 1635853"/>
              <a:gd name="connsiteX16" fmla="*/ 1142241 w 1781998"/>
              <a:gd name="connsiteY16" fmla="*/ 845028 h 1635853"/>
              <a:gd name="connsiteX17" fmla="*/ 976756 w 1781998"/>
              <a:gd name="connsiteY17" fmla="*/ 911662 h 1635853"/>
              <a:gd name="connsiteX18" fmla="*/ 950207 w 1781998"/>
              <a:gd name="connsiteY18" fmla="*/ 914092 h 1635853"/>
              <a:gd name="connsiteX19" fmla="*/ 950207 w 1781998"/>
              <a:gd name="connsiteY19" fmla="*/ 1170145 h 1635853"/>
              <a:gd name="connsiteX20" fmla="*/ 980420 w 1781998"/>
              <a:gd name="connsiteY20" fmla="*/ 1179240 h 1635853"/>
              <a:gd name="connsiteX21" fmla="*/ 1058657 w 1781998"/>
              <a:gd name="connsiteY21" fmla="*/ 1231678 h 1635853"/>
              <a:gd name="connsiteX22" fmla="*/ 1057218 w 1781998"/>
              <a:gd name="connsiteY22" fmla="*/ 1567103 h 1635853"/>
              <a:gd name="connsiteX23" fmla="*/ 721793 w 1781998"/>
              <a:gd name="connsiteY23" fmla="*/ 1565663 h 1635853"/>
              <a:gd name="connsiteX24" fmla="*/ 723233 w 1781998"/>
              <a:gd name="connsiteY24" fmla="*/ 1230238 h 1635853"/>
              <a:gd name="connsiteX25" fmla="*/ 801918 w 1781998"/>
              <a:gd name="connsiteY25" fmla="*/ 1178474 h 1635853"/>
              <a:gd name="connsiteX26" fmla="*/ 831626 w 1781998"/>
              <a:gd name="connsiteY26" fmla="*/ 1172825 h 1635853"/>
              <a:gd name="connsiteX27" fmla="*/ 831626 w 1781998"/>
              <a:gd name="connsiteY27" fmla="*/ 913967 h 1635853"/>
              <a:gd name="connsiteX28" fmla="*/ 801098 w 1781998"/>
              <a:gd name="connsiteY28" fmla="*/ 910908 h 1635853"/>
              <a:gd name="connsiteX29" fmla="*/ 636191 w 1781998"/>
              <a:gd name="connsiteY29" fmla="*/ 842856 h 1635853"/>
              <a:gd name="connsiteX30" fmla="*/ 608761 w 1781998"/>
              <a:gd name="connsiteY30" fmla="*/ 820253 h 1635853"/>
              <a:gd name="connsiteX31" fmla="*/ 439045 w 1781998"/>
              <a:gd name="connsiteY31" fmla="*/ 988518 h 1635853"/>
              <a:gd name="connsiteX32" fmla="*/ 457380 w 1781998"/>
              <a:gd name="connsiteY32" fmla="*/ 1023725 h 1635853"/>
              <a:gd name="connsiteX33" fmla="*/ 404175 w 1781998"/>
              <a:gd name="connsiteY33" fmla="*/ 1280465 h 1635853"/>
              <a:gd name="connsiteX34" fmla="*/ 68751 w 1781998"/>
              <a:gd name="connsiteY34" fmla="*/ 1279025 h 1635853"/>
              <a:gd name="connsiteX35" fmla="*/ 70191 w 1781998"/>
              <a:gd name="connsiteY35" fmla="*/ 943600 h 1635853"/>
              <a:gd name="connsiteX36" fmla="*/ 327378 w 1781998"/>
              <a:gd name="connsiteY36" fmla="*/ 892602 h 1635853"/>
              <a:gd name="connsiteX37" fmla="*/ 353406 w 1781998"/>
              <a:gd name="connsiteY37" fmla="*/ 906442 h 1635853"/>
              <a:gd name="connsiteX38" fmla="*/ 525556 w 1781998"/>
              <a:gd name="connsiteY38" fmla="*/ 735764 h 1635853"/>
              <a:gd name="connsiteX39" fmla="*/ 505690 w 1781998"/>
              <a:gd name="connsiteY39" fmla="*/ 711230 h 1635853"/>
              <a:gd name="connsiteX40" fmla="*/ 567098 w 1781998"/>
              <a:gd name="connsiteY40" fmla="*/ 133295 h 1635853"/>
              <a:gd name="connsiteX41" fmla="*/ 1217423 w 1781998"/>
              <a:gd name="connsiteY41" fmla="*/ 136087 h 163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81998" h="1635853">
                <a:moveTo>
                  <a:pt x="1128170" y="224576"/>
                </a:moveTo>
                <a:cubicBezTo>
                  <a:pt x="998231" y="93516"/>
                  <a:pt x="786648" y="92608"/>
                  <a:pt x="655588" y="222547"/>
                </a:cubicBezTo>
                <a:cubicBezTo>
                  <a:pt x="524528" y="352486"/>
                  <a:pt x="523620" y="564069"/>
                  <a:pt x="653559" y="695129"/>
                </a:cubicBezTo>
                <a:cubicBezTo>
                  <a:pt x="783499" y="826189"/>
                  <a:pt x="995082" y="827097"/>
                  <a:pt x="1126141" y="697158"/>
                </a:cubicBezTo>
                <a:cubicBezTo>
                  <a:pt x="1257201" y="567218"/>
                  <a:pt x="1258110" y="355635"/>
                  <a:pt x="1128170" y="224576"/>
                </a:cubicBezTo>
                <a:close/>
                <a:moveTo>
                  <a:pt x="1217423" y="136087"/>
                </a:moveTo>
                <a:cubicBezTo>
                  <a:pt x="1373884" y="293896"/>
                  <a:pt x="1392484" y="536542"/>
                  <a:pt x="1273867" y="714528"/>
                </a:cubicBezTo>
                <a:lnTo>
                  <a:pt x="1244159" y="750580"/>
                </a:lnTo>
                <a:lnTo>
                  <a:pt x="1414820" y="922712"/>
                </a:lnTo>
                <a:lnTo>
                  <a:pt x="1415161" y="922435"/>
                </a:lnTo>
                <a:cubicBezTo>
                  <a:pt x="1507485" y="862045"/>
                  <a:pt x="1632549" y="872713"/>
                  <a:pt x="1713248" y="954109"/>
                </a:cubicBezTo>
                <a:cubicBezTo>
                  <a:pt x="1805475" y="1047131"/>
                  <a:pt x="1804831" y="1197305"/>
                  <a:pt x="1711808" y="1289533"/>
                </a:cubicBezTo>
                <a:cubicBezTo>
                  <a:pt x="1618785" y="1381760"/>
                  <a:pt x="1468611" y="1381116"/>
                  <a:pt x="1376384" y="1288093"/>
                </a:cubicBezTo>
                <a:cubicBezTo>
                  <a:pt x="1307213" y="1218326"/>
                  <a:pt x="1290283" y="1116411"/>
                  <a:pt x="1325385" y="1030906"/>
                </a:cubicBezTo>
                <a:lnTo>
                  <a:pt x="1335760" y="1011394"/>
                </a:lnTo>
                <a:lnTo>
                  <a:pt x="1158092" y="832194"/>
                </a:lnTo>
                <a:lnTo>
                  <a:pt x="1142241" y="845028"/>
                </a:lnTo>
                <a:cubicBezTo>
                  <a:pt x="1091099" y="878481"/>
                  <a:pt x="1034775" y="900687"/>
                  <a:pt x="976756" y="911662"/>
                </a:cubicBezTo>
                <a:lnTo>
                  <a:pt x="950207" y="914092"/>
                </a:lnTo>
                <a:lnTo>
                  <a:pt x="950207" y="1170145"/>
                </a:lnTo>
                <a:lnTo>
                  <a:pt x="980420" y="1179240"/>
                </a:lnTo>
                <a:cubicBezTo>
                  <a:pt x="1008922" y="1190940"/>
                  <a:pt x="1035601" y="1208423"/>
                  <a:pt x="1058657" y="1231678"/>
                </a:cubicBezTo>
                <a:cubicBezTo>
                  <a:pt x="1150885" y="1324701"/>
                  <a:pt x="1150240" y="1474875"/>
                  <a:pt x="1057218" y="1567103"/>
                </a:cubicBezTo>
                <a:cubicBezTo>
                  <a:pt x="964195" y="1659330"/>
                  <a:pt x="814021" y="1658685"/>
                  <a:pt x="721793" y="1565663"/>
                </a:cubicBezTo>
                <a:cubicBezTo>
                  <a:pt x="629566" y="1472640"/>
                  <a:pt x="630210" y="1322466"/>
                  <a:pt x="723233" y="1230238"/>
                </a:cubicBezTo>
                <a:cubicBezTo>
                  <a:pt x="746489" y="1207182"/>
                  <a:pt x="773317" y="1189929"/>
                  <a:pt x="801918" y="1178474"/>
                </a:cubicBezTo>
                <a:lnTo>
                  <a:pt x="831626" y="1172825"/>
                </a:lnTo>
                <a:lnTo>
                  <a:pt x="831626" y="913967"/>
                </a:lnTo>
                <a:lnTo>
                  <a:pt x="801098" y="910908"/>
                </a:lnTo>
                <a:cubicBezTo>
                  <a:pt x="743176" y="899436"/>
                  <a:pt x="687044" y="876747"/>
                  <a:pt x="636191" y="842856"/>
                </a:cubicBezTo>
                <a:lnTo>
                  <a:pt x="608761" y="820253"/>
                </a:lnTo>
                <a:lnTo>
                  <a:pt x="439045" y="988518"/>
                </a:lnTo>
                <a:lnTo>
                  <a:pt x="457380" y="1023725"/>
                </a:lnTo>
                <a:cubicBezTo>
                  <a:pt x="491747" y="1109528"/>
                  <a:pt x="473942" y="1211294"/>
                  <a:pt x="404175" y="1280465"/>
                </a:cubicBezTo>
                <a:cubicBezTo>
                  <a:pt x="311152" y="1372692"/>
                  <a:pt x="160978" y="1372048"/>
                  <a:pt x="68751" y="1279025"/>
                </a:cubicBezTo>
                <a:cubicBezTo>
                  <a:pt x="-23477" y="1186002"/>
                  <a:pt x="-22832" y="1035828"/>
                  <a:pt x="70191" y="943600"/>
                </a:cubicBezTo>
                <a:cubicBezTo>
                  <a:pt x="139958" y="874430"/>
                  <a:pt x="241873" y="857500"/>
                  <a:pt x="327378" y="892602"/>
                </a:cubicBezTo>
                <a:lnTo>
                  <a:pt x="353406" y="906442"/>
                </a:lnTo>
                <a:lnTo>
                  <a:pt x="525556" y="735764"/>
                </a:lnTo>
                <a:lnTo>
                  <a:pt x="505690" y="711230"/>
                </a:lnTo>
                <a:cubicBezTo>
                  <a:pt x="388606" y="532233"/>
                  <a:pt x="409289" y="289755"/>
                  <a:pt x="567098" y="133295"/>
                </a:cubicBezTo>
                <a:cubicBezTo>
                  <a:pt x="747451" y="-45516"/>
                  <a:pt x="1038612" y="-44267"/>
                  <a:pt x="1217423" y="136087"/>
                </a:cubicBezTo>
                <a:close/>
              </a:path>
            </a:pathLst>
          </a:cu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5985286" y="4863126"/>
            <a:ext cx="669370" cy="434096"/>
            <a:chOff x="6236727" y="5075466"/>
            <a:chExt cx="1685512" cy="1093080"/>
          </a:xfrm>
        </p:grpSpPr>
        <p:grpSp>
          <p:nvGrpSpPr>
            <p:cNvPr id="167" name="Group 166"/>
            <p:cNvGrpSpPr/>
            <p:nvPr/>
          </p:nvGrpSpPr>
          <p:grpSpPr>
            <a:xfrm>
              <a:off x="6604927" y="5075466"/>
              <a:ext cx="1102201" cy="1054928"/>
              <a:chOff x="6604927" y="5075466"/>
              <a:chExt cx="1102201" cy="1054928"/>
            </a:xfrm>
          </p:grpSpPr>
          <p:sp>
            <p:nvSpPr>
              <p:cNvPr id="195" name="Diamond 194"/>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Parallelogram 195"/>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Parallelogram 196"/>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8" name="Freeform 16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Freeform 172"/>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2" name="Straight Arrow Connector 281"/>
          <p:cNvCxnSpPr/>
          <p:nvPr/>
        </p:nvCxnSpPr>
        <p:spPr>
          <a:xfrm flipV="1">
            <a:off x="1353213" y="3307055"/>
            <a:ext cx="0" cy="93916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904873" y="2843799"/>
            <a:ext cx="1566975" cy="432801"/>
            <a:chOff x="6023278" y="2644798"/>
            <a:chExt cx="1598396" cy="441480"/>
          </a:xfrm>
        </p:grpSpPr>
        <p:sp>
          <p:nvSpPr>
            <p:cNvPr id="154" name="Rectangle 153"/>
            <p:cNvSpPr/>
            <p:nvPr/>
          </p:nvSpPr>
          <p:spPr>
            <a:xfrm>
              <a:off x="6500990" y="2681604"/>
              <a:ext cx="1120684" cy="404674"/>
            </a:xfrm>
            <a:prstGeom prst="rect">
              <a:avLst/>
            </a:prstGeom>
          </p:spPr>
          <p:txBody>
            <a:bodyPr wrap="square">
              <a:spAutoFit/>
            </a:bodyPr>
            <a:lstStyle/>
            <a:p>
              <a:pPr defTabSz="914049">
                <a:lnSpc>
                  <a:spcPct val="90000"/>
                </a:lnSpc>
              </a:pPr>
              <a:r>
                <a:rPr lang="en-US" sz="1077" dirty="0">
                  <a:gradFill>
                    <a:gsLst>
                      <a:gs pos="0">
                        <a:srgbClr val="FFFFFF"/>
                      </a:gs>
                      <a:gs pos="100000">
                        <a:srgbClr val="FFFFFF"/>
                      </a:gs>
                    </a:gsLst>
                    <a:lin ang="5400000" scaled="0"/>
                  </a:gradFill>
                  <a:ea typeface="Segoe UI" pitchFamily="34" charset="0"/>
                  <a:cs typeface="Segoe UI Semibold" panose="020B0702040204020203" pitchFamily="34" charset="0"/>
                </a:rPr>
                <a:t>Automation Service</a:t>
              </a:r>
            </a:p>
          </p:txBody>
        </p:sp>
        <p:pic>
          <p:nvPicPr>
            <p:cNvPr id="139" name="Picture 15"/>
            <p:cNvPicPr>
              <a:picLocks noChangeAspect="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6023278" y="2644798"/>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p:nvPr/>
        </p:nvSpPr>
        <p:spPr>
          <a:xfrm>
            <a:off x="6096000" y="1923123"/>
            <a:ext cx="1404288" cy="273152"/>
          </a:xfrm>
          <a:prstGeom prst="rect">
            <a:avLst/>
          </a:prstGeom>
          <a:noFill/>
        </p:spPr>
        <p:txBody>
          <a:bodyPr wrap="square" rtlCol="0">
            <a:spAutoFit/>
          </a:bodyPr>
          <a:lstStyle/>
          <a:p>
            <a:r>
              <a:rPr lang="en-US" sz="1175" dirty="0">
                <a:gradFill>
                  <a:gsLst>
                    <a:gs pos="0">
                      <a:srgbClr val="FFFFFF"/>
                    </a:gs>
                    <a:gs pos="100000">
                      <a:srgbClr val="FFFFFF"/>
                    </a:gs>
                  </a:gsLst>
                  <a:lin ang="5400000" scaled="0"/>
                </a:gradFill>
                <a:ea typeface="Segoe UI" pitchFamily="34" charset="0"/>
                <a:cs typeface="Segoe UI" pitchFamily="34" charset="0"/>
              </a:rPr>
              <a:t>Containers</a:t>
            </a:r>
          </a:p>
        </p:txBody>
      </p:sp>
      <p:sp>
        <p:nvSpPr>
          <p:cNvPr id="5" name="TextBox 4"/>
          <p:cNvSpPr txBox="1"/>
          <p:nvPr/>
        </p:nvSpPr>
        <p:spPr>
          <a:xfrm>
            <a:off x="6031210" y="2475274"/>
            <a:ext cx="1664990" cy="307777"/>
          </a:xfrm>
          <a:prstGeom prst="rect">
            <a:avLst/>
          </a:prstGeom>
          <a:noFill/>
        </p:spPr>
        <p:txBody>
          <a:bodyPr wrap="square" rtlCol="0">
            <a:spAutoFit/>
          </a:bodyPr>
          <a:lstStyle/>
          <a:p>
            <a:r>
              <a:rPr lang="en-US" sz="1175" dirty="0">
                <a:gradFill>
                  <a:gsLst>
                    <a:gs pos="0">
                      <a:srgbClr val="FFFFFF"/>
                    </a:gs>
                    <a:gs pos="100000">
                      <a:srgbClr val="FFFFFF"/>
                    </a:gs>
                  </a:gsLst>
                  <a:lin ang="5400000" scaled="0"/>
                </a:gradFill>
                <a:ea typeface="Segoe UI" pitchFamily="34" charset="0"/>
                <a:cs typeface="Segoe UI" pitchFamily="34" charset="0"/>
              </a:rPr>
              <a:t>Nano</a:t>
            </a:r>
            <a:r>
              <a:rPr lang="en-US" sz="1400" dirty="0"/>
              <a:t> </a:t>
            </a:r>
            <a:r>
              <a:rPr lang="en-US" sz="1175" dirty="0">
                <a:gradFill>
                  <a:gsLst>
                    <a:gs pos="0">
                      <a:srgbClr val="FFFFFF"/>
                    </a:gs>
                    <a:gs pos="100000">
                      <a:srgbClr val="FFFFFF"/>
                    </a:gs>
                  </a:gsLst>
                  <a:lin ang="5400000" scaled="0"/>
                </a:gradFill>
                <a:ea typeface="Segoe UI" pitchFamily="34" charset="0"/>
                <a:cs typeface="Segoe UI" pitchFamily="34" charset="0"/>
              </a:rPr>
              <a:t>Servers</a:t>
            </a:r>
          </a:p>
        </p:txBody>
      </p:sp>
      <p:sp>
        <p:nvSpPr>
          <p:cNvPr id="3" name="TextBox 2"/>
          <p:cNvSpPr txBox="1"/>
          <p:nvPr/>
        </p:nvSpPr>
        <p:spPr>
          <a:xfrm>
            <a:off x="6234956" y="2187140"/>
            <a:ext cx="1156444" cy="273152"/>
          </a:xfrm>
          <a:prstGeom prst="rect">
            <a:avLst/>
          </a:prstGeom>
          <a:noFill/>
        </p:spPr>
        <p:txBody>
          <a:bodyPr wrap="square" rtlCol="0">
            <a:spAutoFit/>
          </a:bodyPr>
          <a:lstStyle/>
          <a:p>
            <a:r>
              <a:rPr lang="en-US" sz="1175" dirty="0">
                <a:gradFill>
                  <a:gsLst>
                    <a:gs pos="0">
                      <a:srgbClr val="FFFFFF"/>
                    </a:gs>
                    <a:gs pos="100000">
                      <a:srgbClr val="FFFFFF"/>
                    </a:gs>
                  </a:gsLst>
                  <a:lin ang="5400000" scaled="0"/>
                </a:gradFill>
                <a:ea typeface="Segoe UI" pitchFamily="34" charset="0"/>
                <a:cs typeface="Segoe UI" pitchFamily="34" charset="0"/>
              </a:rPr>
              <a:t>Docker</a:t>
            </a:r>
          </a:p>
        </p:txBody>
      </p:sp>
      <p:sp>
        <p:nvSpPr>
          <p:cNvPr id="133" name="TextBox 132"/>
          <p:cNvSpPr txBox="1"/>
          <p:nvPr/>
        </p:nvSpPr>
        <p:spPr>
          <a:xfrm>
            <a:off x="10284219" y="2784167"/>
            <a:ext cx="1175309" cy="497252"/>
          </a:xfrm>
          <a:prstGeom prst="rect">
            <a:avLst/>
          </a:prstGeom>
          <a:noFill/>
        </p:spPr>
        <p:txBody>
          <a:bodyPr wrap="square" lIns="0" tIns="0" rIns="0" bIns="0" rtlCol="0">
            <a:spAutoFit/>
          </a:bodyPr>
          <a:lstStyle/>
          <a:p>
            <a:pPr defTabSz="914049"/>
            <a:r>
              <a:rPr lang="en-US" sz="1077" spc="-29" dirty="0">
                <a:gradFill>
                  <a:gsLst>
                    <a:gs pos="0">
                      <a:srgbClr val="FFFFFF"/>
                    </a:gs>
                    <a:gs pos="100000">
                      <a:srgbClr val="FFFFFF"/>
                    </a:gs>
                  </a:gsLst>
                  <a:lin ang="5400000" scaled="0"/>
                </a:gradFill>
                <a:ea typeface="Segoe UI" pitchFamily="34" charset="0"/>
                <a:cs typeface="Segoe UI" pitchFamily="34" charset="0"/>
              </a:rPr>
              <a:t>Azure  Operations Management suite</a:t>
            </a:r>
          </a:p>
          <a:p>
            <a:pPr defTabSz="914049"/>
            <a:r>
              <a:rPr lang="en-US" sz="1077" spc="-29" dirty="0">
                <a:gradFill>
                  <a:gsLst>
                    <a:gs pos="0">
                      <a:srgbClr val="FFFFFF"/>
                    </a:gs>
                    <a:gs pos="100000">
                      <a:srgbClr val="FFFFFF"/>
                    </a:gs>
                  </a:gsLst>
                  <a:lin ang="5400000" scaled="0"/>
                </a:gradFill>
                <a:ea typeface="Segoe UI" pitchFamily="34" charset="0"/>
                <a:cs typeface="Segoe UI" pitchFamily="34" charset="0"/>
              </a:rPr>
              <a:t>(OMS)</a:t>
            </a:r>
          </a:p>
        </p:txBody>
      </p:sp>
    </p:spTree>
    <p:extLst>
      <p:ext uri="{BB962C8B-B14F-4D97-AF65-F5344CB8AC3E}">
        <p14:creationId xmlns:p14="http://schemas.microsoft.com/office/powerpoint/2010/main" val="307507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447800"/>
            <a:ext cx="11653523" cy="4525505"/>
          </a:xfrm>
        </p:spPr>
        <p:txBody>
          <a:bodyPr/>
          <a:lstStyle/>
          <a:p>
            <a:pPr marL="507330" indent="-507330" algn="l"/>
            <a:r>
              <a:rPr lang="en-US" sz="3529" dirty="0"/>
              <a:t>Get engaged in the DevOps conversation</a:t>
            </a:r>
          </a:p>
          <a:p>
            <a:pPr marL="507330" indent="-507330" algn="l"/>
            <a:endParaRPr lang="en-US" sz="3529" dirty="0"/>
          </a:p>
          <a:p>
            <a:pPr marL="507330" indent="-507330" algn="l"/>
            <a:r>
              <a:rPr lang="en-US" sz="3529" dirty="0"/>
              <a:t>Understand products and directions related to DevOps</a:t>
            </a:r>
          </a:p>
          <a:p>
            <a:pPr marL="507330" indent="-507330" algn="l"/>
            <a:endParaRPr lang="en-US" sz="3529" dirty="0"/>
          </a:p>
          <a:p>
            <a:pPr marL="507330" indent="-507330" algn="l"/>
            <a:r>
              <a:rPr lang="en-US" sz="3529" dirty="0"/>
              <a:t>Leverage additional resources to learn more</a:t>
            </a:r>
          </a:p>
          <a:p>
            <a:pPr marL="743876" lvl="1" indent="-507330"/>
            <a:endParaRPr lang="en-US" dirty="0"/>
          </a:p>
        </p:txBody>
      </p:sp>
      <p:sp>
        <p:nvSpPr>
          <p:cNvPr id="3" name="Title 2"/>
          <p:cNvSpPr>
            <a:spLocks noGrp="1"/>
          </p:cNvSpPr>
          <p:nvPr>
            <p:ph type="title"/>
          </p:nvPr>
        </p:nvSpPr>
        <p:spPr>
          <a:xfrm>
            <a:off x="381000" y="0"/>
            <a:ext cx="10515600" cy="1145224"/>
          </a:xfrm>
        </p:spPr>
        <p:txBody>
          <a:bodyPr/>
          <a:lstStyle/>
          <a:p>
            <a:r>
              <a:rPr lang="en-US" dirty="0"/>
              <a:t>Key takeaways</a:t>
            </a:r>
          </a:p>
        </p:txBody>
      </p:sp>
    </p:spTree>
    <p:extLst>
      <p:ext uri="{BB962C8B-B14F-4D97-AF65-F5344CB8AC3E}">
        <p14:creationId xmlns:p14="http://schemas.microsoft.com/office/powerpoint/2010/main" val="148432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endParaRPr lang="en-US" dirty="0"/>
          </a:p>
          <a:p>
            <a:pPr marL="0" indent="0">
              <a:buNone/>
            </a:pPr>
            <a:endParaRPr lang="en-US" dirty="0"/>
          </a:p>
        </p:txBody>
      </p:sp>
    </p:spTree>
    <p:extLst>
      <p:ext uri="{BB962C8B-B14F-4D97-AF65-F5344CB8AC3E}">
        <p14:creationId xmlns:p14="http://schemas.microsoft.com/office/powerpoint/2010/main" val="155729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14FCBE8-C433-4BB9-A0C5-8E6D6E8DE802}"/>
              </a:ext>
            </a:extLst>
          </p:cNvPr>
          <p:cNvGrpSpPr/>
          <p:nvPr/>
        </p:nvGrpSpPr>
        <p:grpSpPr>
          <a:xfrm>
            <a:off x="3327989" y="984019"/>
            <a:ext cx="5335280" cy="5067640"/>
            <a:chOff x="3683348" y="1070692"/>
            <a:chExt cx="5335280" cy="5067640"/>
          </a:xfrm>
        </p:grpSpPr>
        <p:sp>
          <p:nvSpPr>
            <p:cNvPr id="4" name="Freeform: Shape 3">
              <a:extLst>
                <a:ext uri="{FF2B5EF4-FFF2-40B4-BE49-F238E27FC236}">
                  <a16:creationId xmlns:a16="http://schemas.microsoft.com/office/drawing/2014/main" id="{4CEDFE9A-D96F-4583-AA1F-BC76A44A0FA3}"/>
                </a:ext>
              </a:extLst>
            </p:cNvPr>
            <p:cNvSpPr/>
            <p:nvPr/>
          </p:nvSpPr>
          <p:spPr>
            <a:xfrm>
              <a:off x="3683348" y="1070692"/>
              <a:ext cx="3250704" cy="3250658"/>
            </a:xfrm>
            <a:custGeom>
              <a:avLst/>
              <a:gdLst>
                <a:gd name="connsiteX0" fmla="*/ 0 w 3250704"/>
                <a:gd name="connsiteY0" fmla="*/ 1625329 h 3250658"/>
                <a:gd name="connsiteX1" fmla="*/ 1625352 w 3250704"/>
                <a:gd name="connsiteY1" fmla="*/ 0 h 3250658"/>
                <a:gd name="connsiteX2" fmla="*/ 3250704 w 3250704"/>
                <a:gd name="connsiteY2" fmla="*/ 1625329 h 3250658"/>
                <a:gd name="connsiteX3" fmla="*/ 1625352 w 3250704"/>
                <a:gd name="connsiteY3" fmla="*/ 3250658 h 3250658"/>
                <a:gd name="connsiteX4" fmla="*/ 0 w 3250704"/>
                <a:gd name="connsiteY4" fmla="*/ 1625329 h 325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0704" h="3250658">
                  <a:moveTo>
                    <a:pt x="0" y="1625329"/>
                  </a:moveTo>
                  <a:cubicBezTo>
                    <a:pt x="0" y="727685"/>
                    <a:pt x="727695" y="0"/>
                    <a:pt x="1625352" y="0"/>
                  </a:cubicBezTo>
                  <a:cubicBezTo>
                    <a:pt x="2523009" y="0"/>
                    <a:pt x="3250704" y="727685"/>
                    <a:pt x="3250704" y="1625329"/>
                  </a:cubicBezTo>
                  <a:cubicBezTo>
                    <a:pt x="3250704" y="2522973"/>
                    <a:pt x="2523009" y="3250658"/>
                    <a:pt x="1625352" y="3250658"/>
                  </a:cubicBezTo>
                  <a:cubicBezTo>
                    <a:pt x="727695" y="3250658"/>
                    <a:pt x="0" y="2522973"/>
                    <a:pt x="0" y="1625329"/>
                  </a:cubicBezTo>
                  <a:close/>
                </a:path>
              </a:pathLst>
            </a:custGeom>
            <a:solidFill>
              <a:schemeClr val="accent3">
                <a:lumMod val="50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716085" tIns="716078" rIns="716085" bIns="716078" numCol="1" spcCol="1270" anchor="ctr" anchorCtr="0">
              <a:noAutofit/>
            </a:bodyPr>
            <a:lstStyle/>
            <a:p>
              <a:pPr marL="0" lvl="0" indent="0" algn="ctr" defTabSz="2800350">
                <a:lnSpc>
                  <a:spcPct val="90000"/>
                </a:lnSpc>
                <a:spcBef>
                  <a:spcPct val="0"/>
                </a:spcBef>
                <a:spcAft>
                  <a:spcPct val="35000"/>
                </a:spcAft>
                <a:buNone/>
              </a:pPr>
              <a:endParaRPr lang="en-CA" sz="2800" kern="1200" dirty="0"/>
            </a:p>
          </p:txBody>
        </p:sp>
        <p:sp>
          <p:nvSpPr>
            <p:cNvPr id="5" name="Freeform: Shape 4">
              <a:extLst>
                <a:ext uri="{FF2B5EF4-FFF2-40B4-BE49-F238E27FC236}">
                  <a16:creationId xmlns:a16="http://schemas.microsoft.com/office/drawing/2014/main" id="{406CB14D-3BA8-43CF-8793-B8C8AE11B0A8}"/>
                </a:ext>
              </a:extLst>
            </p:cNvPr>
            <p:cNvSpPr/>
            <p:nvPr/>
          </p:nvSpPr>
          <p:spPr>
            <a:xfrm>
              <a:off x="4725636" y="2887674"/>
              <a:ext cx="3250704" cy="3250658"/>
            </a:xfrm>
            <a:custGeom>
              <a:avLst/>
              <a:gdLst>
                <a:gd name="connsiteX0" fmla="*/ 0 w 3250704"/>
                <a:gd name="connsiteY0" fmla="*/ 1625329 h 3250658"/>
                <a:gd name="connsiteX1" fmla="*/ 1625352 w 3250704"/>
                <a:gd name="connsiteY1" fmla="*/ 0 h 3250658"/>
                <a:gd name="connsiteX2" fmla="*/ 3250704 w 3250704"/>
                <a:gd name="connsiteY2" fmla="*/ 1625329 h 3250658"/>
                <a:gd name="connsiteX3" fmla="*/ 1625352 w 3250704"/>
                <a:gd name="connsiteY3" fmla="*/ 3250658 h 3250658"/>
                <a:gd name="connsiteX4" fmla="*/ 0 w 3250704"/>
                <a:gd name="connsiteY4" fmla="*/ 1625329 h 325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0704" h="3250658">
                  <a:moveTo>
                    <a:pt x="0" y="1625329"/>
                  </a:moveTo>
                  <a:cubicBezTo>
                    <a:pt x="0" y="727685"/>
                    <a:pt x="727695" y="0"/>
                    <a:pt x="1625352" y="0"/>
                  </a:cubicBezTo>
                  <a:cubicBezTo>
                    <a:pt x="2523009" y="0"/>
                    <a:pt x="3250704" y="727685"/>
                    <a:pt x="3250704" y="1625329"/>
                  </a:cubicBezTo>
                  <a:cubicBezTo>
                    <a:pt x="3250704" y="2522973"/>
                    <a:pt x="2523009" y="3250658"/>
                    <a:pt x="1625352" y="3250658"/>
                  </a:cubicBezTo>
                  <a:cubicBezTo>
                    <a:pt x="727695" y="3250658"/>
                    <a:pt x="0" y="2522973"/>
                    <a:pt x="0" y="1625329"/>
                  </a:cubicBezTo>
                  <a:close/>
                </a:path>
              </a:pathLst>
            </a:custGeom>
            <a:solidFill>
              <a:schemeClr val="tx2">
                <a:lumMod val="20000"/>
                <a:lumOff val="80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716085" tIns="716078" rIns="716085" bIns="716078" numCol="1" spcCol="1270" anchor="ctr" anchorCtr="0">
              <a:noAutofit/>
            </a:bodyPr>
            <a:lstStyle/>
            <a:p>
              <a:pPr marL="0" lvl="0" indent="0" algn="ctr" defTabSz="2800350">
                <a:lnSpc>
                  <a:spcPct val="90000"/>
                </a:lnSpc>
                <a:spcBef>
                  <a:spcPct val="0"/>
                </a:spcBef>
                <a:spcAft>
                  <a:spcPct val="35000"/>
                </a:spcAft>
                <a:buNone/>
              </a:pPr>
              <a:endParaRPr lang="en-CA" sz="2800" kern="1200" dirty="0"/>
            </a:p>
          </p:txBody>
        </p:sp>
        <p:sp>
          <p:nvSpPr>
            <p:cNvPr id="6" name="Freeform: Shape 5">
              <a:extLst>
                <a:ext uri="{FF2B5EF4-FFF2-40B4-BE49-F238E27FC236}">
                  <a16:creationId xmlns:a16="http://schemas.microsoft.com/office/drawing/2014/main" id="{41920AB8-D0CA-48F3-ACC0-E77975C06715}"/>
                </a:ext>
              </a:extLst>
            </p:cNvPr>
            <p:cNvSpPr/>
            <p:nvPr/>
          </p:nvSpPr>
          <p:spPr>
            <a:xfrm>
              <a:off x="5767924" y="1070692"/>
              <a:ext cx="3250704" cy="3250658"/>
            </a:xfrm>
            <a:custGeom>
              <a:avLst/>
              <a:gdLst>
                <a:gd name="connsiteX0" fmla="*/ 0 w 3250704"/>
                <a:gd name="connsiteY0" fmla="*/ 1625329 h 3250658"/>
                <a:gd name="connsiteX1" fmla="*/ 1625352 w 3250704"/>
                <a:gd name="connsiteY1" fmla="*/ 0 h 3250658"/>
                <a:gd name="connsiteX2" fmla="*/ 3250704 w 3250704"/>
                <a:gd name="connsiteY2" fmla="*/ 1625329 h 3250658"/>
                <a:gd name="connsiteX3" fmla="*/ 1625352 w 3250704"/>
                <a:gd name="connsiteY3" fmla="*/ 3250658 h 3250658"/>
                <a:gd name="connsiteX4" fmla="*/ 0 w 3250704"/>
                <a:gd name="connsiteY4" fmla="*/ 1625329 h 325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0704" h="3250658">
                  <a:moveTo>
                    <a:pt x="0" y="1625329"/>
                  </a:moveTo>
                  <a:cubicBezTo>
                    <a:pt x="0" y="727685"/>
                    <a:pt x="727695" y="0"/>
                    <a:pt x="1625352" y="0"/>
                  </a:cubicBezTo>
                  <a:cubicBezTo>
                    <a:pt x="2523009" y="0"/>
                    <a:pt x="3250704" y="727685"/>
                    <a:pt x="3250704" y="1625329"/>
                  </a:cubicBezTo>
                  <a:cubicBezTo>
                    <a:pt x="3250704" y="2522973"/>
                    <a:pt x="2523009" y="3250658"/>
                    <a:pt x="1625352" y="3250658"/>
                  </a:cubicBezTo>
                  <a:cubicBezTo>
                    <a:pt x="727695" y="3250658"/>
                    <a:pt x="0" y="2522973"/>
                    <a:pt x="0" y="1625329"/>
                  </a:cubicBezTo>
                  <a:close/>
                </a:path>
              </a:pathLst>
            </a:custGeom>
            <a:solidFill>
              <a:schemeClr val="tx2">
                <a:lumMod val="60000"/>
                <a:lumOff val="40000"/>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716085" tIns="716078" rIns="716085" bIns="716078" numCol="1" spcCol="1270" anchor="ctr" anchorCtr="0">
              <a:noAutofit/>
            </a:bodyPr>
            <a:lstStyle/>
            <a:p>
              <a:pPr marL="0" lvl="0" indent="0" algn="ctr" defTabSz="2800350">
                <a:lnSpc>
                  <a:spcPct val="90000"/>
                </a:lnSpc>
                <a:spcBef>
                  <a:spcPct val="0"/>
                </a:spcBef>
                <a:spcAft>
                  <a:spcPct val="35000"/>
                </a:spcAft>
                <a:buNone/>
              </a:pPr>
              <a:endParaRPr lang="en-CA" sz="2800" kern="1200" dirty="0"/>
            </a:p>
          </p:txBody>
        </p:sp>
      </p:grpSp>
      <p:sp>
        <p:nvSpPr>
          <p:cNvPr id="7" name="TextBox 6">
            <a:extLst>
              <a:ext uri="{FF2B5EF4-FFF2-40B4-BE49-F238E27FC236}">
                <a16:creationId xmlns:a16="http://schemas.microsoft.com/office/drawing/2014/main" id="{10A9A66E-C5F5-49A9-9189-B3308EC73E04}"/>
              </a:ext>
            </a:extLst>
          </p:cNvPr>
          <p:cNvSpPr txBox="1"/>
          <p:nvPr/>
        </p:nvSpPr>
        <p:spPr>
          <a:xfrm>
            <a:off x="3653266" y="2132155"/>
            <a:ext cx="1512149" cy="523220"/>
          </a:xfrm>
          <a:prstGeom prst="rect">
            <a:avLst/>
          </a:prstGeom>
          <a:noFill/>
        </p:spPr>
        <p:txBody>
          <a:bodyPr wrap="square" rtlCol="0">
            <a:spAutoFit/>
          </a:bodyPr>
          <a:lstStyle/>
          <a:p>
            <a:r>
              <a:rPr lang="en-CA" sz="2800" dirty="0"/>
              <a:t>People</a:t>
            </a:r>
          </a:p>
        </p:txBody>
      </p:sp>
      <p:sp>
        <p:nvSpPr>
          <p:cNvPr id="8" name="TextBox 7">
            <a:extLst>
              <a:ext uri="{FF2B5EF4-FFF2-40B4-BE49-F238E27FC236}">
                <a16:creationId xmlns:a16="http://schemas.microsoft.com/office/drawing/2014/main" id="{D186BF60-FD0B-497F-9216-8153522243DE}"/>
              </a:ext>
            </a:extLst>
          </p:cNvPr>
          <p:cNvSpPr txBox="1"/>
          <p:nvPr/>
        </p:nvSpPr>
        <p:spPr>
          <a:xfrm>
            <a:off x="6964896" y="2169834"/>
            <a:ext cx="1615730" cy="523220"/>
          </a:xfrm>
          <a:prstGeom prst="rect">
            <a:avLst/>
          </a:prstGeom>
          <a:noFill/>
        </p:spPr>
        <p:txBody>
          <a:bodyPr wrap="square" rtlCol="0">
            <a:spAutoFit/>
          </a:bodyPr>
          <a:lstStyle/>
          <a:p>
            <a:r>
              <a:rPr lang="en-CA" sz="2800" dirty="0"/>
              <a:t>Process</a:t>
            </a:r>
          </a:p>
        </p:txBody>
      </p:sp>
      <p:sp>
        <p:nvSpPr>
          <p:cNvPr id="9" name="TextBox 8">
            <a:extLst>
              <a:ext uri="{FF2B5EF4-FFF2-40B4-BE49-F238E27FC236}">
                <a16:creationId xmlns:a16="http://schemas.microsoft.com/office/drawing/2014/main" id="{106AF2D3-3A42-4EA4-A055-17806E53A8F2}"/>
              </a:ext>
            </a:extLst>
          </p:cNvPr>
          <p:cNvSpPr txBox="1"/>
          <p:nvPr/>
        </p:nvSpPr>
        <p:spPr>
          <a:xfrm>
            <a:off x="5100705" y="4619948"/>
            <a:ext cx="2214494" cy="523220"/>
          </a:xfrm>
          <a:prstGeom prst="rect">
            <a:avLst/>
          </a:prstGeom>
          <a:noFill/>
        </p:spPr>
        <p:txBody>
          <a:bodyPr wrap="square" rtlCol="0">
            <a:spAutoFit/>
          </a:bodyPr>
          <a:lstStyle/>
          <a:p>
            <a:r>
              <a:rPr lang="en-CA" sz="2800" dirty="0"/>
              <a:t>Technology</a:t>
            </a:r>
          </a:p>
        </p:txBody>
      </p:sp>
      <p:sp>
        <p:nvSpPr>
          <p:cNvPr id="10" name="TextBox 9">
            <a:extLst>
              <a:ext uri="{FF2B5EF4-FFF2-40B4-BE49-F238E27FC236}">
                <a16:creationId xmlns:a16="http://schemas.microsoft.com/office/drawing/2014/main" id="{18D7537A-E6B4-4D57-92DE-7B104BF57770}"/>
              </a:ext>
            </a:extLst>
          </p:cNvPr>
          <p:cNvSpPr txBox="1"/>
          <p:nvPr/>
        </p:nvSpPr>
        <p:spPr>
          <a:xfrm>
            <a:off x="4728734" y="3355570"/>
            <a:ext cx="1027075" cy="523220"/>
          </a:xfrm>
          <a:prstGeom prst="rect">
            <a:avLst/>
          </a:prstGeom>
          <a:noFill/>
        </p:spPr>
        <p:txBody>
          <a:bodyPr wrap="square" rtlCol="0">
            <a:spAutoFit/>
          </a:bodyPr>
          <a:lstStyle/>
          <a:p>
            <a:r>
              <a:rPr lang="en-CA" sz="2800" dirty="0"/>
              <a:t>skills</a:t>
            </a:r>
          </a:p>
        </p:txBody>
      </p:sp>
      <p:sp>
        <p:nvSpPr>
          <p:cNvPr id="11" name="TextBox 10">
            <a:extLst>
              <a:ext uri="{FF2B5EF4-FFF2-40B4-BE49-F238E27FC236}">
                <a16:creationId xmlns:a16="http://schemas.microsoft.com/office/drawing/2014/main" id="{596C501A-51E0-4E7C-92FA-300BF9AF1BB6}"/>
              </a:ext>
            </a:extLst>
          </p:cNvPr>
          <p:cNvSpPr txBox="1"/>
          <p:nvPr/>
        </p:nvSpPr>
        <p:spPr>
          <a:xfrm>
            <a:off x="5412565" y="2132155"/>
            <a:ext cx="1400162" cy="523220"/>
          </a:xfrm>
          <a:prstGeom prst="rect">
            <a:avLst/>
          </a:prstGeom>
          <a:noFill/>
        </p:spPr>
        <p:txBody>
          <a:bodyPr wrap="square" rtlCol="0">
            <a:spAutoFit/>
          </a:bodyPr>
          <a:lstStyle/>
          <a:p>
            <a:r>
              <a:rPr lang="en-CA" sz="2800" dirty="0"/>
              <a:t>Culture</a:t>
            </a:r>
          </a:p>
        </p:txBody>
      </p:sp>
      <p:sp>
        <p:nvSpPr>
          <p:cNvPr id="12" name="TextBox 11">
            <a:extLst>
              <a:ext uri="{FF2B5EF4-FFF2-40B4-BE49-F238E27FC236}">
                <a16:creationId xmlns:a16="http://schemas.microsoft.com/office/drawing/2014/main" id="{12126932-87B5-4EC8-8398-421148FAFB49}"/>
              </a:ext>
            </a:extLst>
          </p:cNvPr>
          <p:cNvSpPr txBox="1"/>
          <p:nvPr/>
        </p:nvSpPr>
        <p:spPr>
          <a:xfrm>
            <a:off x="6353852" y="3510888"/>
            <a:ext cx="1173697" cy="523220"/>
          </a:xfrm>
          <a:prstGeom prst="rect">
            <a:avLst/>
          </a:prstGeom>
          <a:noFill/>
        </p:spPr>
        <p:txBody>
          <a:bodyPr wrap="square" rtlCol="0">
            <a:spAutoFit/>
          </a:bodyPr>
          <a:lstStyle/>
          <a:p>
            <a:r>
              <a:rPr lang="en-CA" sz="2800" dirty="0"/>
              <a:t>Agility</a:t>
            </a:r>
          </a:p>
        </p:txBody>
      </p:sp>
      <p:sp>
        <p:nvSpPr>
          <p:cNvPr id="13" name="TextBox 12">
            <a:extLst>
              <a:ext uri="{FF2B5EF4-FFF2-40B4-BE49-F238E27FC236}">
                <a16:creationId xmlns:a16="http://schemas.microsoft.com/office/drawing/2014/main" id="{1530B3F1-366F-4127-B9B1-A1FFBEFBC20C}"/>
              </a:ext>
            </a:extLst>
          </p:cNvPr>
          <p:cNvSpPr txBox="1"/>
          <p:nvPr/>
        </p:nvSpPr>
        <p:spPr>
          <a:xfrm>
            <a:off x="5514594" y="2902917"/>
            <a:ext cx="962070" cy="369332"/>
          </a:xfrm>
          <a:prstGeom prst="rect">
            <a:avLst/>
          </a:prstGeom>
          <a:solidFill>
            <a:schemeClr val="accent5">
              <a:lumMod val="20000"/>
              <a:lumOff val="80000"/>
            </a:schemeClr>
          </a:solidFill>
        </p:spPr>
        <p:txBody>
          <a:bodyPr wrap="square" rtlCol="0">
            <a:spAutoFit/>
          </a:bodyPr>
          <a:lstStyle/>
          <a:p>
            <a:r>
              <a:rPr lang="en-CA" dirty="0"/>
              <a:t>DevOps</a:t>
            </a:r>
          </a:p>
        </p:txBody>
      </p:sp>
    </p:spTree>
    <p:extLst>
      <p:ext uri="{BB962C8B-B14F-4D97-AF65-F5344CB8AC3E}">
        <p14:creationId xmlns:p14="http://schemas.microsoft.com/office/powerpoint/2010/main" val="921069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ev life cycle">
            <a:extLst>
              <a:ext uri="{FF2B5EF4-FFF2-40B4-BE49-F238E27FC236}">
                <a16:creationId xmlns:a16="http://schemas.microsoft.com/office/drawing/2014/main" id="{92B6920F-20CD-4653-8CAE-E86F2D877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32" y="1376217"/>
            <a:ext cx="4656859" cy="4682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875AEE6-B3B4-4D3D-995F-AD44C0B79963}"/>
              </a:ext>
            </a:extLst>
          </p:cNvPr>
          <p:cNvPicPr>
            <a:picLocks noChangeAspect="1"/>
          </p:cNvPicPr>
          <p:nvPr/>
        </p:nvPicPr>
        <p:blipFill>
          <a:blip r:embed="rId3"/>
          <a:stretch>
            <a:fillRect/>
          </a:stretch>
        </p:blipFill>
        <p:spPr>
          <a:xfrm>
            <a:off x="6363132" y="1014412"/>
            <a:ext cx="5534025" cy="4829175"/>
          </a:xfrm>
          <a:prstGeom prst="rect">
            <a:avLst/>
          </a:prstGeom>
        </p:spPr>
      </p:pic>
    </p:spTree>
    <p:extLst>
      <p:ext uri="{BB962C8B-B14F-4D97-AF65-F5344CB8AC3E}">
        <p14:creationId xmlns:p14="http://schemas.microsoft.com/office/powerpoint/2010/main" val="2010721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ops lifecycle">
            <a:extLst>
              <a:ext uri="{FF2B5EF4-FFF2-40B4-BE49-F238E27FC236}">
                <a16:creationId xmlns:a16="http://schemas.microsoft.com/office/drawing/2014/main" id="{D95EABC6-2A43-4776-8A4A-0DB61C73C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3" y="0"/>
            <a:ext cx="11812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637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884" y="1948830"/>
            <a:ext cx="8124614" cy="4601657"/>
          </a:xfrm>
          <a:prstGeom prst="rect">
            <a:avLst/>
          </a:prstGeom>
          <a:solidFill>
            <a:schemeClr val="tx1"/>
          </a:solidFill>
        </p:spPr>
      </p:pic>
      <p:sp>
        <p:nvSpPr>
          <p:cNvPr id="11" name="Title 1"/>
          <p:cNvSpPr txBox="1">
            <a:spLocks/>
          </p:cNvSpPr>
          <p:nvPr/>
        </p:nvSpPr>
        <p:spPr>
          <a:xfrm>
            <a:off x="309560" y="570730"/>
            <a:ext cx="2225779" cy="151320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“DevOps</a:t>
            </a:r>
            <a:r>
              <a:rPr sz="2353" dirty="0">
                <a:gradFill>
                  <a:gsLst>
                    <a:gs pos="1250">
                      <a:srgbClr val="FFFFFF"/>
                    </a:gs>
                    <a:gs pos="100000">
                      <a:srgbClr val="FFFFFF"/>
                    </a:gs>
                  </a:gsLst>
                  <a:lin ang="5400000" scaled="0"/>
                </a:gradFill>
                <a:latin typeface="Segoe UI"/>
              </a:rPr>
              <a:t> is </a:t>
            </a:r>
            <a:r>
              <a:rPr sz="2353" dirty="0">
                <a:solidFill>
                  <a:schemeClr val="tx1"/>
                </a:solidFill>
                <a:latin typeface="Segoe UI"/>
              </a:rPr>
              <a:t>development </a:t>
            </a:r>
            <a:br>
              <a:rPr sz="2353" dirty="0">
                <a:solidFill>
                  <a:schemeClr val="tx1"/>
                </a:solidFill>
                <a:latin typeface="Segoe UI"/>
              </a:rPr>
            </a:br>
            <a:r>
              <a:rPr sz="2353" dirty="0">
                <a:solidFill>
                  <a:schemeClr val="tx1"/>
                </a:solidFill>
                <a:latin typeface="Segoe UI"/>
              </a:rPr>
              <a:t>and operations </a:t>
            </a:r>
            <a:r>
              <a:rPr sz="2353" dirty="0">
                <a:gradFill>
                  <a:gsLst>
                    <a:gs pos="1250">
                      <a:srgbClr val="FCB614"/>
                    </a:gs>
                    <a:gs pos="100000">
                      <a:srgbClr val="FCB614"/>
                    </a:gs>
                  </a:gsLst>
                  <a:lin ang="5400000" scaled="0"/>
                </a:gradFill>
                <a:latin typeface="Segoe UI"/>
              </a:rPr>
              <a:t>collaboration</a:t>
            </a:r>
            <a:r>
              <a:rPr sz="2353" dirty="0">
                <a:gradFill>
                  <a:gsLst>
                    <a:gs pos="1250">
                      <a:srgbClr val="FFFFFF"/>
                    </a:gs>
                    <a:gs pos="100000">
                      <a:srgbClr val="FFFFFF"/>
                    </a:gs>
                  </a:gsLst>
                  <a:lin ang="5400000" scaled="0"/>
                </a:gradFill>
                <a:latin typeface="Segoe UI"/>
              </a:rPr>
              <a:t>”</a:t>
            </a:r>
          </a:p>
          <a:p>
            <a:endParaRPr sz="2353" dirty="0">
              <a:gradFill>
                <a:gsLst>
                  <a:gs pos="1250">
                    <a:srgbClr val="505050"/>
                  </a:gs>
                  <a:gs pos="100000">
                    <a:srgbClr val="505050"/>
                  </a:gs>
                </a:gsLst>
                <a:lin ang="5400000" scaled="0"/>
              </a:gradFill>
            </a:endParaRPr>
          </a:p>
        </p:txBody>
      </p:sp>
      <p:sp>
        <p:nvSpPr>
          <p:cNvPr id="12" name="Title 1"/>
          <p:cNvSpPr txBox="1">
            <a:spLocks/>
          </p:cNvSpPr>
          <p:nvPr/>
        </p:nvSpPr>
        <p:spPr>
          <a:xfrm>
            <a:off x="10091820" y="570730"/>
            <a:ext cx="1976589" cy="139191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a:t>
            </a:r>
            <a:r>
              <a:rPr sz="2353" b="1" dirty="0">
                <a:solidFill>
                  <a:schemeClr val="tx1"/>
                </a:solidFill>
                <a:latin typeface="Segoe UI"/>
              </a:rPr>
              <a:t>DevOps</a:t>
            </a:r>
            <a:r>
              <a:rPr sz="2353" dirty="0">
                <a:gradFill>
                  <a:gsLst>
                    <a:gs pos="1250">
                      <a:srgbClr val="FFFFFF"/>
                    </a:gs>
                    <a:gs pos="100000">
                      <a:srgbClr val="FFFFFF"/>
                    </a:gs>
                  </a:gsLst>
                  <a:lin ang="5400000" scaled="0"/>
                </a:gradFill>
                <a:latin typeface="Segoe UI"/>
              </a:rPr>
              <a:t> is </a:t>
            </a:r>
            <a:r>
              <a:rPr sz="2353" dirty="0">
                <a:solidFill>
                  <a:schemeClr val="tx1"/>
                </a:solidFill>
                <a:latin typeface="Segoe UI"/>
              </a:rPr>
              <a:t>treating</a:t>
            </a:r>
            <a:r>
              <a:rPr sz="2353" dirty="0">
                <a:gradFill>
                  <a:gsLst>
                    <a:gs pos="1250">
                      <a:srgbClr val="FFFFFF"/>
                    </a:gs>
                    <a:gs pos="100000">
                      <a:srgbClr val="FFFFFF"/>
                    </a:gs>
                  </a:gsLst>
                  <a:lin ang="5400000" scaled="0"/>
                </a:gradFill>
                <a:latin typeface="Segoe UI"/>
              </a:rPr>
              <a:t> your </a:t>
            </a:r>
            <a:r>
              <a:rPr sz="2353" dirty="0">
                <a:gradFill>
                  <a:gsLst>
                    <a:gs pos="1250">
                      <a:srgbClr val="00BCF2"/>
                    </a:gs>
                    <a:gs pos="100000">
                      <a:srgbClr val="00BCF2"/>
                    </a:gs>
                  </a:gsLst>
                  <a:lin ang="5400000" scaled="0"/>
                </a:gradFill>
                <a:latin typeface="Segoe UI"/>
              </a:rPr>
              <a:t>i</a:t>
            </a:r>
            <a:r>
              <a:rPr sz="2353" dirty="0">
                <a:gradFill>
                  <a:gsLst>
                    <a:gs pos="1250">
                      <a:srgbClr val="00BCF2"/>
                    </a:gs>
                    <a:gs pos="100000">
                      <a:srgbClr val="00BCF2"/>
                    </a:gs>
                  </a:gsLst>
                </a:gradFill>
                <a:latin typeface="Segoe UI"/>
              </a:rPr>
              <a:t>nfrastructure </a:t>
            </a:r>
            <a:br>
              <a:rPr sz="2353" dirty="0">
                <a:gradFill>
                  <a:gsLst>
                    <a:gs pos="1250">
                      <a:srgbClr val="00BCF2"/>
                    </a:gs>
                    <a:gs pos="100000">
                      <a:srgbClr val="00BCF2"/>
                    </a:gs>
                  </a:gsLst>
                </a:gradFill>
                <a:latin typeface="Segoe UI"/>
              </a:rPr>
            </a:br>
            <a:r>
              <a:rPr sz="2353" dirty="0">
                <a:gradFill>
                  <a:gsLst>
                    <a:gs pos="1250">
                      <a:srgbClr val="00BCF2"/>
                    </a:gs>
                    <a:gs pos="100000">
                      <a:srgbClr val="00BCF2"/>
                    </a:gs>
                  </a:gsLst>
                </a:gradFill>
                <a:latin typeface="Segoe UI"/>
              </a:rPr>
              <a:t>as code</a:t>
            </a:r>
            <a:r>
              <a:rPr sz="2353" dirty="0">
                <a:gradFill>
                  <a:gsLst>
                    <a:gs pos="1250">
                      <a:srgbClr val="FFFFFF"/>
                    </a:gs>
                    <a:gs pos="100000">
                      <a:srgbClr val="FFFFFF"/>
                    </a:gs>
                  </a:gsLst>
                  <a:lin ang="5400000" scaled="0"/>
                </a:gradFill>
                <a:latin typeface="Segoe UI"/>
              </a:rPr>
              <a:t>”</a:t>
            </a:r>
          </a:p>
        </p:txBody>
      </p:sp>
      <p:sp>
        <p:nvSpPr>
          <p:cNvPr id="13" name="Title 1"/>
          <p:cNvSpPr txBox="1">
            <a:spLocks/>
          </p:cNvSpPr>
          <p:nvPr/>
        </p:nvSpPr>
        <p:spPr>
          <a:xfrm>
            <a:off x="157177" y="3210262"/>
            <a:ext cx="2031194" cy="8132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a:t>
            </a:r>
            <a:r>
              <a:rPr sz="2353" b="1" dirty="0">
                <a:solidFill>
                  <a:schemeClr val="tx1"/>
                </a:solidFill>
                <a:latin typeface="Segoe UI"/>
              </a:rPr>
              <a:t>DevOps</a:t>
            </a:r>
            <a:r>
              <a:rPr sz="2353" dirty="0">
                <a:solidFill>
                  <a:schemeClr val="tx1"/>
                </a:solidFill>
                <a:latin typeface="Segoe UI"/>
              </a:rPr>
              <a:t> </a:t>
            </a:r>
            <a:br>
              <a:rPr sz="2353" dirty="0">
                <a:solidFill>
                  <a:schemeClr val="tx1"/>
                </a:solidFill>
                <a:latin typeface="Segoe UI"/>
              </a:rPr>
            </a:br>
            <a:r>
              <a:rPr sz="2353" dirty="0">
                <a:solidFill>
                  <a:schemeClr val="tx1"/>
                </a:solidFill>
                <a:latin typeface="Segoe UI"/>
              </a:rPr>
              <a:t>is using </a:t>
            </a:r>
            <a:r>
              <a:rPr sz="2353" dirty="0">
                <a:gradFill>
                  <a:gsLst>
                    <a:gs pos="1250">
                      <a:srgbClr val="FCB614"/>
                    </a:gs>
                    <a:gs pos="100000">
                      <a:srgbClr val="FCB614"/>
                    </a:gs>
                  </a:gsLst>
                </a:gradFill>
                <a:latin typeface="Segoe UI"/>
              </a:rPr>
              <a:t>automation</a:t>
            </a:r>
            <a:r>
              <a:rPr sz="2353" dirty="0">
                <a:gradFill>
                  <a:gsLst>
                    <a:gs pos="1250">
                      <a:srgbClr val="FFFFFF"/>
                    </a:gs>
                    <a:gs pos="100000">
                      <a:srgbClr val="FFFFFF"/>
                    </a:gs>
                  </a:gsLst>
                  <a:lin ang="5400000" scaled="0"/>
                </a:gradFill>
                <a:latin typeface="Segoe UI"/>
              </a:rPr>
              <a:t>”</a:t>
            </a:r>
          </a:p>
        </p:txBody>
      </p:sp>
      <p:sp>
        <p:nvSpPr>
          <p:cNvPr id="14" name="Title 1"/>
          <p:cNvSpPr txBox="1">
            <a:spLocks/>
          </p:cNvSpPr>
          <p:nvPr/>
        </p:nvSpPr>
        <p:spPr>
          <a:xfrm>
            <a:off x="10091819" y="5331400"/>
            <a:ext cx="1524593" cy="62189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a:gradFill>
                  <a:gsLst>
                    <a:gs pos="1250">
                      <a:srgbClr val="FFFFFF"/>
                    </a:gs>
                    <a:gs pos="100000">
                      <a:srgbClr val="FFFFFF"/>
                    </a:gs>
                  </a:gsLst>
                  <a:lin ang="5400000" scaled="0"/>
                </a:gradFill>
                <a:latin typeface="Segoe UI"/>
              </a:rPr>
              <a:t>“</a:t>
            </a:r>
            <a:r>
              <a:rPr sz="2353">
                <a:gradFill>
                  <a:gsLst>
                    <a:gs pos="1250">
                      <a:srgbClr val="00BCF2"/>
                    </a:gs>
                    <a:gs pos="100000">
                      <a:srgbClr val="00BCF2"/>
                    </a:gs>
                  </a:gsLst>
                  <a:lin ang="5400000" scaled="0"/>
                </a:gradFill>
                <a:latin typeface="Segoe UI"/>
              </a:rPr>
              <a:t>Kanban</a:t>
            </a:r>
            <a:r>
              <a:rPr sz="2353">
                <a:solidFill>
                  <a:srgbClr val="0072C6"/>
                </a:solidFill>
                <a:latin typeface="Segoe UI"/>
              </a:rPr>
              <a:t> </a:t>
            </a:r>
            <a:br>
              <a:rPr sz="2353">
                <a:solidFill>
                  <a:srgbClr val="0072C6"/>
                </a:solidFill>
                <a:latin typeface="Segoe UI"/>
              </a:rPr>
            </a:br>
            <a:r>
              <a:rPr sz="2353">
                <a:gradFill>
                  <a:gsLst>
                    <a:gs pos="1250">
                      <a:srgbClr val="FFFFFF"/>
                    </a:gs>
                    <a:gs pos="100000">
                      <a:srgbClr val="FFFFFF"/>
                    </a:gs>
                  </a:gsLst>
                </a:gradFill>
                <a:latin typeface="Segoe UI"/>
              </a:rPr>
              <a:t>for Ops?</a:t>
            </a:r>
            <a:r>
              <a:rPr sz="2353">
                <a:gradFill>
                  <a:gsLst>
                    <a:gs pos="1250">
                      <a:srgbClr val="FFFFFF"/>
                    </a:gs>
                    <a:gs pos="100000">
                      <a:srgbClr val="FFFFFF"/>
                    </a:gs>
                  </a:gsLst>
                  <a:lin ang="5400000" scaled="0"/>
                </a:gradFill>
                <a:latin typeface="Segoe UI"/>
              </a:rPr>
              <a:t>”</a:t>
            </a:r>
          </a:p>
        </p:txBody>
      </p:sp>
      <p:sp>
        <p:nvSpPr>
          <p:cNvPr id="7" name="Title 1"/>
          <p:cNvSpPr txBox="1">
            <a:spLocks/>
          </p:cNvSpPr>
          <p:nvPr/>
        </p:nvSpPr>
        <p:spPr>
          <a:xfrm>
            <a:off x="10091820" y="3238917"/>
            <a:ext cx="1784948" cy="81621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a:t>
            </a:r>
            <a:r>
              <a:rPr sz="2353" b="1" dirty="0">
                <a:solidFill>
                  <a:schemeClr val="tx1"/>
                </a:solidFill>
                <a:latin typeface="Segoe UI"/>
              </a:rPr>
              <a:t>DevOps</a:t>
            </a:r>
            <a:r>
              <a:rPr sz="2353" dirty="0">
                <a:gradFill>
                  <a:gsLst>
                    <a:gs pos="1250">
                      <a:srgbClr val="FFFFFF"/>
                    </a:gs>
                    <a:gs pos="100000">
                      <a:srgbClr val="FFFFFF"/>
                    </a:gs>
                  </a:gsLst>
                  <a:lin ang="5400000" scaled="0"/>
                </a:gradFill>
                <a:latin typeface="Segoe UI"/>
              </a:rPr>
              <a:t> </a:t>
            </a:r>
            <a:br>
              <a:rPr sz="2353" dirty="0">
                <a:gradFill>
                  <a:gsLst>
                    <a:gs pos="1250">
                      <a:srgbClr val="FFFFFF"/>
                    </a:gs>
                    <a:gs pos="100000">
                      <a:srgbClr val="FFFFFF"/>
                    </a:gs>
                  </a:gsLst>
                  <a:lin ang="5400000" scaled="0"/>
                </a:gradFill>
                <a:latin typeface="Segoe UI"/>
              </a:rPr>
            </a:br>
            <a:r>
              <a:rPr sz="2353" dirty="0">
                <a:gradFill>
                  <a:gsLst>
                    <a:gs pos="1250">
                      <a:srgbClr val="FFFFFF"/>
                    </a:gs>
                    <a:gs pos="100000">
                      <a:srgbClr val="FFFFFF"/>
                    </a:gs>
                  </a:gsLst>
                  <a:lin ang="5400000" scaled="0"/>
                </a:gradFill>
                <a:latin typeface="Segoe UI"/>
              </a:rPr>
              <a:t>is </a:t>
            </a:r>
            <a:r>
              <a:rPr sz="2353" dirty="0">
                <a:solidFill>
                  <a:schemeClr val="tx1"/>
                </a:solidFill>
                <a:latin typeface="Segoe UI"/>
              </a:rPr>
              <a:t>feature</a:t>
            </a:r>
            <a:r>
              <a:rPr sz="2353" dirty="0">
                <a:gradFill>
                  <a:gsLst>
                    <a:gs pos="1250">
                      <a:srgbClr val="FFFFFF"/>
                    </a:gs>
                    <a:gs pos="100000">
                      <a:srgbClr val="FFFFFF"/>
                    </a:gs>
                  </a:gsLst>
                  <a:lin ang="5400000" scaled="0"/>
                </a:gradFill>
                <a:latin typeface="Segoe UI"/>
              </a:rPr>
              <a:t> </a:t>
            </a:r>
            <a:r>
              <a:rPr sz="2353" dirty="0">
                <a:gradFill>
                  <a:gsLst>
                    <a:gs pos="1250">
                      <a:srgbClr val="00BCF2"/>
                    </a:gs>
                    <a:gs pos="100000">
                      <a:srgbClr val="00BCF2"/>
                    </a:gs>
                  </a:gsLst>
                </a:gradFill>
                <a:latin typeface="Segoe UI"/>
              </a:rPr>
              <a:t>switches</a:t>
            </a:r>
            <a:r>
              <a:rPr sz="2353" dirty="0">
                <a:gradFill>
                  <a:gsLst>
                    <a:gs pos="1250">
                      <a:srgbClr val="FFFFFF"/>
                    </a:gs>
                    <a:gs pos="100000">
                      <a:srgbClr val="FFFFFF"/>
                    </a:gs>
                  </a:gsLst>
                </a:gradFill>
                <a:latin typeface="Segoe UI"/>
              </a:rPr>
              <a:t>”</a:t>
            </a:r>
          </a:p>
        </p:txBody>
      </p:sp>
      <p:sp>
        <p:nvSpPr>
          <p:cNvPr id="8" name="Title 1"/>
          <p:cNvSpPr txBox="1">
            <a:spLocks/>
          </p:cNvSpPr>
          <p:nvPr/>
        </p:nvSpPr>
        <p:spPr>
          <a:xfrm>
            <a:off x="60475" y="5328078"/>
            <a:ext cx="2224597" cy="860779"/>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dirty="0">
                <a:gradFill>
                  <a:gsLst>
                    <a:gs pos="1250">
                      <a:srgbClr val="FFFFFF"/>
                    </a:gs>
                    <a:gs pos="100000">
                      <a:srgbClr val="FFFFFF"/>
                    </a:gs>
                  </a:gsLst>
                  <a:lin ang="5400000" scaled="0"/>
                </a:gradFill>
                <a:latin typeface="Segoe UI"/>
              </a:rPr>
              <a:t>“</a:t>
            </a:r>
            <a:r>
              <a:rPr sz="2353" b="1" dirty="0">
                <a:solidFill>
                  <a:schemeClr val="tx1"/>
                </a:solidFill>
                <a:latin typeface="Segoe UI"/>
              </a:rPr>
              <a:t>DevOps</a:t>
            </a:r>
            <a:r>
              <a:rPr sz="2353" dirty="0">
                <a:gradFill>
                  <a:gsLst>
                    <a:gs pos="1250">
                      <a:srgbClr val="FFFFFF"/>
                    </a:gs>
                    <a:gs pos="100000">
                      <a:srgbClr val="FFFFFF"/>
                    </a:gs>
                  </a:gsLst>
                  <a:lin ang="5400000" scaled="0"/>
                </a:gradFill>
                <a:latin typeface="Segoe UI"/>
              </a:rPr>
              <a:t> </a:t>
            </a:r>
            <a:br>
              <a:rPr sz="2353" dirty="0">
                <a:gradFill>
                  <a:gsLst>
                    <a:gs pos="1250">
                      <a:srgbClr val="FFFFFF"/>
                    </a:gs>
                    <a:gs pos="100000">
                      <a:srgbClr val="FFFFFF"/>
                    </a:gs>
                  </a:gsLst>
                  <a:lin ang="5400000" scaled="0"/>
                </a:gradFill>
                <a:latin typeface="Segoe UI"/>
              </a:rPr>
            </a:br>
            <a:r>
              <a:rPr sz="2353" dirty="0">
                <a:gradFill>
                  <a:gsLst>
                    <a:gs pos="1250">
                      <a:srgbClr val="FFFFFF"/>
                    </a:gs>
                    <a:gs pos="100000">
                      <a:srgbClr val="FFFFFF"/>
                    </a:gs>
                  </a:gsLst>
                  <a:lin ang="5400000" scaled="0"/>
                </a:gradFill>
                <a:latin typeface="Segoe UI"/>
              </a:rPr>
              <a:t>is </a:t>
            </a:r>
            <a:r>
              <a:rPr sz="2353" dirty="0">
                <a:gradFill>
                  <a:gsLst>
                    <a:gs pos="1250">
                      <a:srgbClr val="FCB614"/>
                    </a:gs>
                    <a:gs pos="100000">
                      <a:srgbClr val="FCB614"/>
                    </a:gs>
                  </a:gsLst>
                </a:gradFill>
                <a:latin typeface="Segoe UI"/>
              </a:rPr>
              <a:t>small </a:t>
            </a:r>
            <a:r>
              <a:rPr sz="2353" dirty="0">
                <a:solidFill>
                  <a:schemeClr val="tx1"/>
                </a:solidFill>
                <a:latin typeface="Segoe UI"/>
              </a:rPr>
              <a:t>deployments</a:t>
            </a:r>
            <a:r>
              <a:rPr sz="2353" dirty="0">
                <a:gradFill>
                  <a:gsLst>
                    <a:gs pos="1250">
                      <a:srgbClr val="FFFFFF"/>
                    </a:gs>
                    <a:gs pos="100000">
                      <a:srgbClr val="FFFFFF"/>
                    </a:gs>
                  </a:gsLst>
                  <a:lin ang="5400000" scaled="0"/>
                </a:gradFill>
                <a:latin typeface="Segoe UI"/>
              </a:rPr>
              <a:t>”</a:t>
            </a:r>
          </a:p>
        </p:txBody>
      </p:sp>
      <p:grpSp>
        <p:nvGrpSpPr>
          <p:cNvPr id="4" name="Group 3"/>
          <p:cNvGrpSpPr/>
          <p:nvPr/>
        </p:nvGrpSpPr>
        <p:grpSpPr>
          <a:xfrm>
            <a:off x="3854939" y="895582"/>
            <a:ext cx="1715254" cy="1219726"/>
            <a:chOff x="3079640" y="393786"/>
            <a:chExt cx="1842453" cy="1310178"/>
          </a:xfrm>
        </p:grpSpPr>
        <p:sp>
          <p:nvSpPr>
            <p:cNvPr id="10" name="Rectangle 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961" dirty="0">
                  <a:gradFill>
                    <a:gsLst>
                      <a:gs pos="2917">
                        <a:srgbClr val="FFFFFF"/>
                      </a:gs>
                      <a:gs pos="30000">
                        <a:srgbClr val="FFFFFF"/>
                      </a:gs>
                    </a:gsLst>
                    <a:lin ang="5400000" scaled="0"/>
                  </a:gradFill>
                  <a:cs typeface="Segoe UI" panose="020B0502040204020203" pitchFamily="34" charset="0"/>
                </a:rPr>
                <a:t>It’s </a:t>
              </a:r>
              <a:r>
                <a:rPr lang="en-US" sz="1961" dirty="0" err="1">
                  <a:gradFill>
                    <a:gsLst>
                      <a:gs pos="2917">
                        <a:srgbClr val="FFFFFF"/>
                      </a:gs>
                      <a:gs pos="30000">
                        <a:srgbClr val="FFFFFF"/>
                      </a:gs>
                    </a:gsLst>
                    <a:lin ang="5400000" scaled="0"/>
                  </a:gradFill>
                  <a:cs typeface="Segoe UI" panose="020B0502040204020203" pitchFamily="34" charset="0"/>
                </a:rPr>
                <a:t>DevOps</a:t>
              </a:r>
              <a:r>
                <a:rPr lang="en-US" sz="1961" dirty="0">
                  <a:gradFill>
                    <a:gsLst>
                      <a:gs pos="2917">
                        <a:srgbClr val="FFFFFF"/>
                      </a:gs>
                      <a:gs pos="30000">
                        <a:srgbClr val="FFFFFF"/>
                      </a:gs>
                    </a:gsLst>
                    <a:lin ang="5400000" scaled="0"/>
                  </a:gradFill>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566814" y="3552572"/>
            <a:ext cx="1405178" cy="999229"/>
            <a:chOff x="3079640" y="393786"/>
            <a:chExt cx="1842453" cy="1310178"/>
          </a:xfrm>
        </p:grpSpPr>
        <p:sp>
          <p:nvSpPr>
            <p:cNvPr id="17" name="Rectangle 16"/>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gradFill>
                    <a:gsLst>
                      <a:gs pos="2917">
                        <a:srgbClr val="FFFFFF"/>
                      </a:gs>
                      <a:gs pos="30000">
                        <a:srgbClr val="FFFFFF"/>
                      </a:gs>
                    </a:gsLst>
                    <a:lin ang="5400000" scaled="0"/>
                  </a:gradFill>
                  <a:cs typeface="Segoe UI" panose="020B0502040204020203" pitchFamily="34" charset="0"/>
                </a:rPr>
                <a:t>It’s </a:t>
              </a:r>
              <a:r>
                <a:rPr lang="en-US" sz="1568" dirty="0" err="1">
                  <a:gradFill>
                    <a:gsLst>
                      <a:gs pos="2917">
                        <a:srgbClr val="FFFFFF"/>
                      </a:gs>
                      <a:gs pos="30000">
                        <a:srgbClr val="FFFFFF"/>
                      </a:gs>
                    </a:gsLst>
                    <a:lin ang="5400000" scaled="0"/>
                  </a:gradFill>
                  <a:cs typeface="Segoe UI" panose="020B0502040204020203" pitchFamily="34" charset="0"/>
                </a:rPr>
                <a:t>DevOps</a:t>
              </a:r>
              <a:r>
                <a:rPr lang="en-US" sz="1568" dirty="0">
                  <a:gradFill>
                    <a:gsLst>
                      <a:gs pos="2917">
                        <a:srgbClr val="FFFFFF"/>
                      </a:gs>
                      <a:gs pos="30000">
                        <a:srgbClr val="FFFFFF"/>
                      </a:gs>
                    </a:gsLst>
                    <a:lin ang="5400000" scaled="0"/>
                  </a:gradFill>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7757194" y="3298282"/>
            <a:ext cx="1783369" cy="1268163"/>
            <a:chOff x="3079640" y="393786"/>
            <a:chExt cx="1842453" cy="1310178"/>
          </a:xfrm>
        </p:grpSpPr>
        <p:sp>
          <p:nvSpPr>
            <p:cNvPr id="20" name="Rectangle 1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dirty="0">
                  <a:gradFill>
                    <a:gsLst>
                      <a:gs pos="2917">
                        <a:srgbClr val="FFFFFF"/>
                      </a:gs>
                      <a:gs pos="30000">
                        <a:srgbClr val="FFFFFF"/>
                      </a:gs>
                    </a:gsLst>
                    <a:lin ang="5400000" scaled="0"/>
                  </a:gradFill>
                  <a:cs typeface="Segoe UI" panose="020B0502040204020203" pitchFamily="34" charset="0"/>
                </a:rPr>
                <a:t>It’s </a:t>
              </a:r>
              <a:r>
                <a:rPr lang="en-US" sz="1765" dirty="0" err="1">
                  <a:gradFill>
                    <a:gsLst>
                      <a:gs pos="2917">
                        <a:srgbClr val="FFFFFF"/>
                      </a:gs>
                      <a:gs pos="30000">
                        <a:srgbClr val="FFFFFF"/>
                      </a:gs>
                    </a:gsLst>
                    <a:lin ang="5400000" scaled="0"/>
                  </a:gradFill>
                  <a:cs typeface="Segoe UI" panose="020B0502040204020203" pitchFamily="34" charset="0"/>
                </a:rPr>
                <a:t>DevOps</a:t>
              </a:r>
              <a:r>
                <a:rPr lang="en-US" sz="1765" dirty="0">
                  <a:gradFill>
                    <a:gsLst>
                      <a:gs pos="2917">
                        <a:srgbClr val="FFFFFF"/>
                      </a:gs>
                      <a:gs pos="30000">
                        <a:srgbClr val="FFFFFF"/>
                      </a:gs>
                    </a:gsLst>
                    <a:lin ang="5400000" scaled="0"/>
                  </a:gradFill>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5973573" y="3096922"/>
            <a:ext cx="1405178" cy="999229"/>
            <a:chOff x="3079640" y="393786"/>
            <a:chExt cx="1842453" cy="1310178"/>
          </a:xfrm>
        </p:grpSpPr>
        <p:sp>
          <p:nvSpPr>
            <p:cNvPr id="23" name="Rectangle 22"/>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568" dirty="0">
                  <a:gradFill>
                    <a:gsLst>
                      <a:gs pos="2917">
                        <a:srgbClr val="FFFFFF"/>
                      </a:gs>
                      <a:gs pos="30000">
                        <a:srgbClr val="FFFFFF"/>
                      </a:gs>
                    </a:gsLst>
                    <a:lin ang="5400000" scaled="0"/>
                  </a:gradFill>
                  <a:cs typeface="Segoe UI" panose="020B0502040204020203" pitchFamily="34" charset="0"/>
                </a:rPr>
                <a:t>It’s </a:t>
              </a:r>
              <a:r>
                <a:rPr lang="en-US" sz="1568" dirty="0" err="1">
                  <a:gradFill>
                    <a:gsLst>
                      <a:gs pos="2917">
                        <a:srgbClr val="FFFFFF"/>
                      </a:gs>
                      <a:gs pos="30000">
                        <a:srgbClr val="FFFFFF"/>
                      </a:gs>
                    </a:gsLst>
                    <a:lin ang="5400000" scaled="0"/>
                  </a:gradFill>
                  <a:cs typeface="Segoe UI" panose="020B0502040204020203" pitchFamily="34" charset="0"/>
                </a:rPr>
                <a:t>DevOps</a:t>
              </a:r>
              <a:r>
                <a:rPr lang="en-US" sz="1568" dirty="0">
                  <a:gradFill>
                    <a:gsLst>
                      <a:gs pos="2917">
                        <a:srgbClr val="FFFFFF"/>
                      </a:gs>
                      <a:gs pos="30000">
                        <a:srgbClr val="FFFFFF"/>
                      </a:gs>
                    </a:gsLst>
                    <a:lin ang="5400000" scaled="0"/>
                  </a:gradFill>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68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lstStyle/>
          <a:p>
            <a:r>
              <a:rPr lang="en-US" dirty="0"/>
              <a:t>DevOps is a set of </a:t>
            </a:r>
            <a:r>
              <a:rPr lang="en-US" b="1" dirty="0"/>
              <a:t>practices</a:t>
            </a:r>
          </a:p>
          <a:p>
            <a:r>
              <a:rPr lang="en-US" dirty="0"/>
              <a:t>bringing both </a:t>
            </a:r>
            <a:r>
              <a:rPr lang="en-US" b="1" dirty="0"/>
              <a:t>Developers</a:t>
            </a:r>
            <a:r>
              <a:rPr lang="en-US" dirty="0"/>
              <a:t> and </a:t>
            </a:r>
            <a:r>
              <a:rPr lang="en-US" b="1" dirty="0"/>
              <a:t>Operations</a:t>
            </a:r>
            <a:r>
              <a:rPr lang="en-US" dirty="0"/>
              <a:t> team together from </a:t>
            </a:r>
            <a:r>
              <a:rPr lang="en-US" b="1" dirty="0"/>
              <a:t>start</a:t>
            </a:r>
            <a:r>
              <a:rPr lang="en-US" dirty="0"/>
              <a:t> of the project/product</a:t>
            </a:r>
          </a:p>
          <a:p>
            <a:r>
              <a:rPr lang="en-US" dirty="0"/>
              <a:t>for </a:t>
            </a:r>
            <a:r>
              <a:rPr lang="en-US" b="1" dirty="0"/>
              <a:t>faster</a:t>
            </a:r>
            <a:r>
              <a:rPr lang="en-US" dirty="0"/>
              <a:t>, </a:t>
            </a:r>
            <a:r>
              <a:rPr lang="en-US" b="1" dirty="0"/>
              <a:t>quicker</a:t>
            </a:r>
            <a:r>
              <a:rPr lang="en-US" dirty="0"/>
              <a:t> and </a:t>
            </a:r>
            <a:r>
              <a:rPr lang="en-US" b="1" dirty="0"/>
              <a:t>efficient</a:t>
            </a:r>
            <a:r>
              <a:rPr lang="en-US" dirty="0"/>
              <a:t> </a:t>
            </a:r>
            <a:r>
              <a:rPr lang="en-US" b="1" dirty="0"/>
              <a:t>end-to-end delivery </a:t>
            </a:r>
            <a:r>
              <a:rPr lang="en-US" dirty="0"/>
              <a:t>of software products and services</a:t>
            </a:r>
          </a:p>
          <a:p>
            <a:r>
              <a:rPr lang="en-US" dirty="0"/>
              <a:t>to </a:t>
            </a:r>
            <a:r>
              <a:rPr lang="en-US" b="1" dirty="0"/>
              <a:t>end customer again and again</a:t>
            </a:r>
          </a:p>
          <a:p>
            <a:r>
              <a:rPr lang="en-US" b="1" dirty="0"/>
              <a:t>reducing time to market </a:t>
            </a:r>
            <a:r>
              <a:rPr lang="en-US" dirty="0"/>
              <a:t>thereby </a:t>
            </a:r>
            <a:r>
              <a:rPr lang="en-US" b="1" dirty="0"/>
              <a:t>gaining competitive advantage</a:t>
            </a:r>
          </a:p>
        </p:txBody>
      </p:sp>
    </p:spTree>
    <p:extLst>
      <p:ext uri="{BB962C8B-B14F-4D97-AF65-F5344CB8AC3E}">
        <p14:creationId xmlns:p14="http://schemas.microsoft.com/office/powerpoint/2010/main" val="333525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sad boy cartoon">
            <a:extLst>
              <a:ext uri="{FF2B5EF4-FFF2-40B4-BE49-F238E27FC236}">
                <a16:creationId xmlns:a16="http://schemas.microsoft.com/office/drawing/2014/main" id="{0B6B8C7D-8D9F-4847-BAC4-B7345DECD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207" y="3671000"/>
            <a:ext cx="1255993" cy="2708881"/>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46C6D758-9002-4DFC-A878-68627DDE010E}"/>
              </a:ext>
            </a:extLst>
          </p:cNvPr>
          <p:cNvSpPr/>
          <p:nvPr/>
        </p:nvSpPr>
        <p:spPr>
          <a:xfrm>
            <a:off x="7461500" y="3358314"/>
            <a:ext cx="3400612" cy="1900518"/>
          </a:xfrm>
          <a:prstGeom prst="cloudCallout">
            <a:avLst>
              <a:gd name="adj1" fmla="val -86809"/>
              <a:gd name="adj2" fmla="val 23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p>
        </p:txBody>
      </p:sp>
      <p:sp>
        <p:nvSpPr>
          <p:cNvPr id="4" name="Thought Bubble: Cloud 3">
            <a:extLst>
              <a:ext uri="{FF2B5EF4-FFF2-40B4-BE49-F238E27FC236}">
                <a16:creationId xmlns:a16="http://schemas.microsoft.com/office/drawing/2014/main" id="{872A3102-4A9E-4C0F-A371-AB438E26349D}"/>
              </a:ext>
            </a:extLst>
          </p:cNvPr>
          <p:cNvSpPr/>
          <p:nvPr/>
        </p:nvSpPr>
        <p:spPr>
          <a:xfrm>
            <a:off x="164830" y="3242808"/>
            <a:ext cx="3400612" cy="1900518"/>
          </a:xfrm>
          <a:prstGeom prst="cloudCallout">
            <a:avLst>
              <a:gd name="adj1" fmla="val 88248"/>
              <a:gd name="adj2" fmla="val 424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p>
        </p:txBody>
      </p:sp>
      <p:sp>
        <p:nvSpPr>
          <p:cNvPr id="5" name="Thought Bubble: Cloud 4">
            <a:extLst>
              <a:ext uri="{FF2B5EF4-FFF2-40B4-BE49-F238E27FC236}">
                <a16:creationId xmlns:a16="http://schemas.microsoft.com/office/drawing/2014/main" id="{F8162272-AA62-4782-AEA0-07CF15958C8E}"/>
              </a:ext>
            </a:extLst>
          </p:cNvPr>
          <p:cNvSpPr/>
          <p:nvPr/>
        </p:nvSpPr>
        <p:spPr>
          <a:xfrm>
            <a:off x="2806230" y="258467"/>
            <a:ext cx="3400612" cy="1900518"/>
          </a:xfrm>
          <a:prstGeom prst="cloudCallout">
            <a:avLst>
              <a:gd name="adj1" fmla="val 14095"/>
              <a:gd name="adj2" fmla="val 1324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p>
        </p:txBody>
      </p:sp>
      <p:sp>
        <p:nvSpPr>
          <p:cNvPr id="6" name="Thought Bubble: Cloud 5">
            <a:extLst>
              <a:ext uri="{FF2B5EF4-FFF2-40B4-BE49-F238E27FC236}">
                <a16:creationId xmlns:a16="http://schemas.microsoft.com/office/drawing/2014/main" id="{04EACBBF-B27A-4B0A-B5F1-910F056F28CC}"/>
              </a:ext>
            </a:extLst>
          </p:cNvPr>
          <p:cNvSpPr/>
          <p:nvPr/>
        </p:nvSpPr>
        <p:spPr>
          <a:xfrm>
            <a:off x="7750589" y="357448"/>
            <a:ext cx="3400612" cy="1900518"/>
          </a:xfrm>
          <a:prstGeom prst="cloudCallout">
            <a:avLst>
              <a:gd name="adj1" fmla="val -98452"/>
              <a:gd name="adj2" fmla="val 1202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p>
        </p:txBody>
      </p:sp>
      <p:sp>
        <p:nvSpPr>
          <p:cNvPr id="3" name="TextBox 2">
            <a:extLst>
              <a:ext uri="{FF2B5EF4-FFF2-40B4-BE49-F238E27FC236}">
                <a16:creationId xmlns:a16="http://schemas.microsoft.com/office/drawing/2014/main" id="{DD6C2923-A188-43EA-BD7D-840BD5ADC8F7}"/>
              </a:ext>
            </a:extLst>
          </p:cNvPr>
          <p:cNvSpPr txBox="1"/>
          <p:nvPr/>
        </p:nvSpPr>
        <p:spPr>
          <a:xfrm>
            <a:off x="8403996" y="711724"/>
            <a:ext cx="2177592" cy="584775"/>
          </a:xfrm>
          <a:prstGeom prst="rect">
            <a:avLst/>
          </a:prstGeom>
          <a:noFill/>
        </p:spPr>
        <p:txBody>
          <a:bodyPr wrap="square" rtlCol="0">
            <a:spAutoFit/>
          </a:bodyPr>
          <a:lstStyle/>
          <a:p>
            <a:r>
              <a:rPr lang="en-CA" sz="1600" dirty="0">
                <a:solidFill>
                  <a:schemeClr val="bg1"/>
                </a:solidFill>
              </a:rPr>
              <a:t>How do I achieve faster time to market ?</a:t>
            </a:r>
          </a:p>
        </p:txBody>
      </p:sp>
      <p:sp>
        <p:nvSpPr>
          <p:cNvPr id="8" name="TextBox 7">
            <a:extLst>
              <a:ext uri="{FF2B5EF4-FFF2-40B4-BE49-F238E27FC236}">
                <a16:creationId xmlns:a16="http://schemas.microsoft.com/office/drawing/2014/main" id="{90C9070B-B12B-42F5-9FD1-54040673DDF2}"/>
              </a:ext>
            </a:extLst>
          </p:cNvPr>
          <p:cNvSpPr txBox="1"/>
          <p:nvPr/>
        </p:nvSpPr>
        <p:spPr>
          <a:xfrm>
            <a:off x="3451781" y="670117"/>
            <a:ext cx="2177592" cy="830997"/>
          </a:xfrm>
          <a:prstGeom prst="rect">
            <a:avLst/>
          </a:prstGeom>
          <a:noFill/>
        </p:spPr>
        <p:txBody>
          <a:bodyPr wrap="square" rtlCol="0">
            <a:spAutoFit/>
          </a:bodyPr>
          <a:lstStyle/>
          <a:p>
            <a:r>
              <a:rPr lang="en-CA" sz="1600" dirty="0">
                <a:solidFill>
                  <a:schemeClr val="bg1"/>
                </a:solidFill>
              </a:rPr>
              <a:t>Why am I not getting desired results from my team</a:t>
            </a:r>
          </a:p>
        </p:txBody>
      </p:sp>
      <p:sp>
        <p:nvSpPr>
          <p:cNvPr id="9" name="TextBox 8">
            <a:extLst>
              <a:ext uri="{FF2B5EF4-FFF2-40B4-BE49-F238E27FC236}">
                <a16:creationId xmlns:a16="http://schemas.microsoft.com/office/drawing/2014/main" id="{09B90B87-083A-4FBE-830B-01151E32C26B}"/>
              </a:ext>
            </a:extLst>
          </p:cNvPr>
          <p:cNvSpPr txBox="1"/>
          <p:nvPr/>
        </p:nvSpPr>
        <p:spPr>
          <a:xfrm>
            <a:off x="892404" y="3654458"/>
            <a:ext cx="2177592" cy="1077218"/>
          </a:xfrm>
          <a:prstGeom prst="rect">
            <a:avLst/>
          </a:prstGeom>
          <a:noFill/>
        </p:spPr>
        <p:txBody>
          <a:bodyPr wrap="square" rtlCol="0">
            <a:spAutoFit/>
          </a:bodyPr>
          <a:lstStyle/>
          <a:p>
            <a:r>
              <a:rPr lang="en-CA" sz="1600" dirty="0">
                <a:solidFill>
                  <a:schemeClr val="bg1"/>
                </a:solidFill>
              </a:rPr>
              <a:t>How I can keep my production servers secure and stable with frequent releases</a:t>
            </a:r>
          </a:p>
        </p:txBody>
      </p:sp>
      <p:sp>
        <p:nvSpPr>
          <p:cNvPr id="10" name="TextBox 9">
            <a:extLst>
              <a:ext uri="{FF2B5EF4-FFF2-40B4-BE49-F238E27FC236}">
                <a16:creationId xmlns:a16="http://schemas.microsoft.com/office/drawing/2014/main" id="{542DF1EA-A955-4BCB-AA48-9AD3EC40967A}"/>
              </a:ext>
            </a:extLst>
          </p:cNvPr>
          <p:cNvSpPr txBox="1"/>
          <p:nvPr/>
        </p:nvSpPr>
        <p:spPr>
          <a:xfrm>
            <a:off x="8182466" y="3842994"/>
            <a:ext cx="2177592" cy="830997"/>
          </a:xfrm>
          <a:prstGeom prst="rect">
            <a:avLst/>
          </a:prstGeom>
          <a:noFill/>
        </p:spPr>
        <p:txBody>
          <a:bodyPr wrap="square" rtlCol="0">
            <a:spAutoFit/>
          </a:bodyPr>
          <a:lstStyle/>
          <a:p>
            <a:r>
              <a:rPr lang="en-CA" sz="1600" dirty="0">
                <a:solidFill>
                  <a:schemeClr val="bg1"/>
                </a:solidFill>
              </a:rPr>
              <a:t>How can I ensure that everything in my system is running well?</a:t>
            </a:r>
          </a:p>
        </p:txBody>
      </p:sp>
    </p:spTree>
    <p:extLst>
      <p:ext uri="{BB962C8B-B14F-4D97-AF65-F5344CB8AC3E}">
        <p14:creationId xmlns:p14="http://schemas.microsoft.com/office/powerpoint/2010/main" val="1997435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customer cartoon">
            <a:extLst>
              <a:ext uri="{FF2B5EF4-FFF2-40B4-BE49-F238E27FC236}">
                <a16:creationId xmlns:a16="http://schemas.microsoft.com/office/drawing/2014/main" id="{1DCCB9B0-6C21-424E-BEB3-D4385F6C4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599" y="4034118"/>
            <a:ext cx="1779248" cy="20505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extLst>
              <a:ext uri="{FF2B5EF4-FFF2-40B4-BE49-F238E27FC236}">
                <a16:creationId xmlns:a16="http://schemas.microsoft.com/office/drawing/2014/main" id="{A0ED2267-C81D-44FA-8B4D-DE6B116D4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543" y="4034118"/>
            <a:ext cx="2193364" cy="219336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developer cartoon">
            <a:extLst>
              <a:ext uri="{FF2B5EF4-FFF2-40B4-BE49-F238E27FC236}">
                <a16:creationId xmlns:a16="http://schemas.microsoft.com/office/drawing/2014/main" id="{37234C51-2EC5-4273-AD82-2CD211AF7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520" y="3661332"/>
            <a:ext cx="2677370" cy="253701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operations person  cartoon">
            <a:extLst>
              <a:ext uri="{FF2B5EF4-FFF2-40B4-BE49-F238E27FC236}">
                <a16:creationId xmlns:a16="http://schemas.microsoft.com/office/drawing/2014/main" id="{023F1632-9C35-4325-BAEB-0F3363CEBB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2813" y="3887276"/>
            <a:ext cx="1722716" cy="2584074"/>
          </a:xfrm>
          <a:prstGeom prst="rect">
            <a:avLst/>
          </a:prstGeom>
          <a:noFill/>
          <a:extLst>
            <a:ext uri="{909E8E84-426E-40DD-AFC4-6F175D3DCCD1}">
              <a14:hiddenFill xmlns:a14="http://schemas.microsoft.com/office/drawing/2010/main">
                <a:solidFill>
                  <a:srgbClr val="FFFFFF"/>
                </a:solidFill>
              </a14:hiddenFill>
            </a:ext>
          </a:extLst>
        </p:spPr>
      </p:pic>
      <p:sp>
        <p:nvSpPr>
          <p:cNvPr id="7" name="Thought Bubble: Cloud 6">
            <a:extLst>
              <a:ext uri="{FF2B5EF4-FFF2-40B4-BE49-F238E27FC236}">
                <a16:creationId xmlns:a16="http://schemas.microsoft.com/office/drawing/2014/main" id="{84823AEC-6B41-4603-AF79-1F33A207290B}"/>
              </a:ext>
            </a:extLst>
          </p:cNvPr>
          <p:cNvSpPr/>
          <p:nvPr/>
        </p:nvSpPr>
        <p:spPr>
          <a:xfrm>
            <a:off x="117018" y="630518"/>
            <a:ext cx="2452864" cy="1900518"/>
          </a:xfrm>
          <a:prstGeom prst="cloudCallout">
            <a:avLst>
              <a:gd name="adj1" fmla="val -7183"/>
              <a:gd name="adj2" fmla="val 123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t>Business</a:t>
            </a:r>
          </a:p>
        </p:txBody>
      </p:sp>
      <p:sp>
        <p:nvSpPr>
          <p:cNvPr id="8" name="Thought Bubble: Cloud 7">
            <a:extLst>
              <a:ext uri="{FF2B5EF4-FFF2-40B4-BE49-F238E27FC236}">
                <a16:creationId xmlns:a16="http://schemas.microsoft.com/office/drawing/2014/main" id="{E3716B86-C144-4994-A64E-821F07430459}"/>
              </a:ext>
            </a:extLst>
          </p:cNvPr>
          <p:cNvSpPr/>
          <p:nvPr/>
        </p:nvSpPr>
        <p:spPr>
          <a:xfrm>
            <a:off x="3196543" y="537883"/>
            <a:ext cx="2452864" cy="1900518"/>
          </a:xfrm>
          <a:prstGeom prst="cloudCallout">
            <a:avLst>
              <a:gd name="adj1" fmla="val -7183"/>
              <a:gd name="adj2" fmla="val 123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t>Revenue growth</a:t>
            </a:r>
          </a:p>
        </p:txBody>
      </p:sp>
      <p:sp>
        <p:nvSpPr>
          <p:cNvPr id="9" name="Thought Bubble: Cloud 8">
            <a:extLst>
              <a:ext uri="{FF2B5EF4-FFF2-40B4-BE49-F238E27FC236}">
                <a16:creationId xmlns:a16="http://schemas.microsoft.com/office/drawing/2014/main" id="{D3D45B5E-F2BD-4855-8443-433B3780A537}"/>
              </a:ext>
            </a:extLst>
          </p:cNvPr>
          <p:cNvSpPr/>
          <p:nvPr/>
        </p:nvSpPr>
        <p:spPr>
          <a:xfrm>
            <a:off x="6335535" y="537883"/>
            <a:ext cx="2452864" cy="1900518"/>
          </a:xfrm>
          <a:prstGeom prst="cloudCallout">
            <a:avLst>
              <a:gd name="adj1" fmla="val -7183"/>
              <a:gd name="adj2" fmla="val 123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t>Well designed and structured code</a:t>
            </a:r>
          </a:p>
        </p:txBody>
      </p:sp>
      <p:sp>
        <p:nvSpPr>
          <p:cNvPr id="10" name="Thought Bubble: Cloud 9">
            <a:extLst>
              <a:ext uri="{FF2B5EF4-FFF2-40B4-BE49-F238E27FC236}">
                <a16:creationId xmlns:a16="http://schemas.microsoft.com/office/drawing/2014/main" id="{E58D4642-0816-4CC6-9E2F-F28740817EDE}"/>
              </a:ext>
            </a:extLst>
          </p:cNvPr>
          <p:cNvSpPr/>
          <p:nvPr/>
        </p:nvSpPr>
        <p:spPr>
          <a:xfrm>
            <a:off x="9520995" y="537883"/>
            <a:ext cx="2452864" cy="1900518"/>
          </a:xfrm>
          <a:prstGeom prst="cloudCallout">
            <a:avLst>
              <a:gd name="adj1" fmla="val -7183"/>
              <a:gd name="adj2" fmla="val 123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t>Stable and Secure deployments</a:t>
            </a:r>
          </a:p>
        </p:txBody>
      </p:sp>
    </p:spTree>
    <p:extLst>
      <p:ext uri="{BB962C8B-B14F-4D97-AF65-F5344CB8AC3E}">
        <p14:creationId xmlns:p14="http://schemas.microsoft.com/office/powerpoint/2010/main" val="2971994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TotalTime>
  <Words>1690</Words>
  <Application>Microsoft Office PowerPoint</Application>
  <PresentationFormat>Widescreen</PresentationFormat>
  <Paragraphs>207</Paragraphs>
  <Slides>25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Segoe UI</vt:lpstr>
      <vt:lpstr>Segoe UI Light</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What is DevOps</vt:lpstr>
      <vt:lpstr>PowerPoint Presentation</vt:lpstr>
      <vt:lpstr>PowerPoint Presentation</vt:lpstr>
      <vt:lpstr>Traditional Development and Operations</vt:lpstr>
      <vt:lpstr>Resolving issues without DevOps</vt:lpstr>
      <vt:lpstr>PowerPoint Presentation</vt:lpstr>
      <vt:lpstr>PowerPoint Presentation</vt:lpstr>
      <vt:lpstr>PowerPoint Presentation</vt:lpstr>
      <vt:lpstr>ALM framework</vt:lpstr>
      <vt:lpstr>PowerPoint Presentation</vt:lpstr>
      <vt:lpstr>PowerPoint Presentation</vt:lpstr>
      <vt:lpstr>PowerPoint Presentation</vt:lpstr>
      <vt:lpstr>PowerPoint Presentation</vt:lpstr>
      <vt:lpstr>PowerPoint Presentation</vt:lpstr>
      <vt:lpstr>ALM framework</vt:lpstr>
      <vt:lpstr>Opensource Ecosystem</vt:lpstr>
      <vt:lpstr>PowerPoint Presentation</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Modi</dc:creator>
  <cp:lastModifiedBy>Ritesh Modi</cp:lastModifiedBy>
  <cp:revision>15</cp:revision>
  <dcterms:created xsi:type="dcterms:W3CDTF">2018-02-05T10:32:55Z</dcterms:created>
  <dcterms:modified xsi:type="dcterms:W3CDTF">2018-10-11T15:17:36Z</dcterms:modified>
</cp:coreProperties>
</file>